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0"/>
  </p:notesMasterIdLst>
  <p:sldIdLst>
    <p:sldId id="256" r:id="rId3"/>
    <p:sldId id="258" r:id="rId4"/>
    <p:sldId id="276" r:id="rId5"/>
    <p:sldId id="286" r:id="rId6"/>
    <p:sldId id="287" r:id="rId7"/>
    <p:sldId id="291" r:id="rId8"/>
    <p:sldId id="260" r:id="rId9"/>
    <p:sldId id="259" r:id="rId10"/>
    <p:sldId id="293" r:id="rId11"/>
    <p:sldId id="297" r:id="rId12"/>
    <p:sldId id="262" r:id="rId13"/>
    <p:sldId id="298" r:id="rId14"/>
    <p:sldId id="282" r:id="rId15"/>
    <p:sldId id="299" r:id="rId16"/>
    <p:sldId id="300" r:id="rId17"/>
    <p:sldId id="277" r:id="rId18"/>
    <p:sldId id="288" r:id="rId19"/>
  </p:sldIdLst>
  <p:sldSz cx="9144000" cy="5143500" type="screen16x9"/>
  <p:notesSz cx="6858000" cy="9144000"/>
  <p:embeddedFontLst>
    <p:embeddedFont>
      <p:font typeface="Fira Sans Extra Condensed" panose="020F0502020204030204" pitchFamily="34" charset="0"/>
      <p:regular r:id="rId21"/>
      <p:bold r:id="rId22"/>
      <p:italic r:id="rId23"/>
      <p:boldItalic r:id="rId24"/>
    </p:embeddedFont>
    <p:embeddedFont>
      <p:font typeface="Fira Sans Extra Condensed SemiBold" panose="020B0603050000020004" pitchFamily="34" charset="0"/>
      <p:regular r:id="rId25"/>
      <p:bold r:id="rId26"/>
      <p:italic r:id="rId27"/>
      <p:boldItalic r:id="rId28"/>
    </p:embeddedFont>
    <p:embeddedFont>
      <p:font typeface="Proxima Nova" panose="02000506030000020004" pitchFamily="2" charset="0"/>
      <p:regular r:id="rId29"/>
      <p:bold r:id="rId30"/>
      <p:italic r:id="rId31"/>
      <p:boldItalic r:id="rId32"/>
    </p:embeddedFont>
    <p:embeddedFont>
      <p:font typeface="Proxima Nova Semibold" panose="02000506030000020004"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F67B3F-118C-42F4-8B59-319E84CB8505}">
  <a:tblStyle styleId="{37F67B3F-118C-42F4-8B59-319E84CB85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15"/>
    <p:restoredTop sz="94621"/>
  </p:normalViewPr>
  <p:slideViewPr>
    <p:cSldViewPr snapToGrid="0" snapToObjects="1">
      <p:cViewPr varScale="1">
        <p:scale>
          <a:sx n="95" d="100"/>
          <a:sy n="95" d="100"/>
        </p:scale>
        <p:origin x="192"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1485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613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0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489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e4f2e5e74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e4f2e5e74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e96fd5876e_0_5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e96fd5876e_0_5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e96fd5876e_0_5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e96fd5876e_0_5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83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409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 name="Google Shape;40;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p3"/><Relationship Id="rId7" Type="http://schemas.openxmlformats.org/officeDocument/2006/relationships/image" Target="../media/image19.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6.xml"/><Relationship Id="rId5" Type="http://schemas.openxmlformats.org/officeDocument/2006/relationships/slideLayout" Target="../slideLayouts/slideLayout5.xml"/><Relationship Id="rId4" Type="http://schemas.openxmlformats.org/officeDocument/2006/relationships/audio" Target="../media/media2.mp3"/></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068835" y="1264538"/>
            <a:ext cx="3545700" cy="2488800"/>
          </a:xfrm>
          <a:prstGeom prst="rect">
            <a:avLst/>
          </a:prstGeom>
        </p:spPr>
        <p:txBody>
          <a:bodyPr spcFirstLastPara="1" wrap="square" lIns="91425" tIns="91425" rIns="91425" bIns="91425" anchor="t" anchorCtr="0">
            <a:noAutofit/>
          </a:bodyPr>
          <a:lstStyle/>
          <a:p>
            <a:pPr fontAlgn="base"/>
            <a:r>
              <a:rPr lang="en-US" b="1" dirty="0">
                <a:solidFill>
                  <a:srgbClr val="002060"/>
                </a:solidFill>
              </a:rPr>
              <a:t>Eye For Blind</a:t>
            </a:r>
          </a:p>
        </p:txBody>
      </p:sp>
      <p:sp>
        <p:nvSpPr>
          <p:cNvPr id="47" name="Google Shape;47;p15"/>
          <p:cNvSpPr txBox="1">
            <a:spLocks noGrp="1"/>
          </p:cNvSpPr>
          <p:nvPr>
            <p:ph type="subTitle" idx="1"/>
          </p:nvPr>
        </p:nvSpPr>
        <p:spPr>
          <a:xfrm>
            <a:off x="5311423" y="2331338"/>
            <a:ext cx="2581200" cy="711000"/>
          </a:xfrm>
          <a:prstGeom prst="rect">
            <a:avLst/>
          </a:prstGeom>
        </p:spPr>
        <p:txBody>
          <a:bodyPr spcFirstLastPara="1" wrap="square" lIns="91425" tIns="91425" rIns="91425" bIns="91425" anchor="t" anchorCtr="0">
            <a:noAutofit/>
          </a:bodyPr>
          <a:lstStyle/>
          <a:p>
            <a:pPr marL="0" indent="0" algn="l"/>
            <a:r>
              <a:rPr lang="en-US" b="1" dirty="0"/>
              <a:t>Deep Learning</a:t>
            </a:r>
            <a:endParaRPr lang="en" b="1" dirty="0"/>
          </a:p>
          <a:p>
            <a:pPr marL="0" lvl="0" indent="0" algn="l" rtl="0">
              <a:spcBef>
                <a:spcPts val="0"/>
              </a:spcBef>
              <a:spcAft>
                <a:spcPts val="0"/>
              </a:spcAft>
              <a:buNone/>
            </a:pPr>
            <a:r>
              <a:rPr lang="en" b="1" dirty="0"/>
              <a:t>Image Captioning</a:t>
            </a: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47;p15">
            <a:extLst>
              <a:ext uri="{FF2B5EF4-FFF2-40B4-BE49-F238E27FC236}">
                <a16:creationId xmlns:a16="http://schemas.microsoft.com/office/drawing/2014/main" id="{D1A7345F-2DC9-6343-B59C-F6093775D1C5}"/>
              </a:ext>
            </a:extLst>
          </p:cNvPr>
          <p:cNvSpPr txBox="1">
            <a:spLocks/>
          </p:cNvSpPr>
          <p:nvPr/>
        </p:nvSpPr>
        <p:spPr>
          <a:xfrm>
            <a:off x="5498174" y="3704998"/>
            <a:ext cx="2581200" cy="71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lgn="l"/>
            <a:r>
              <a:rPr lang="en-US" dirty="0"/>
              <a:t>By:</a:t>
            </a:r>
          </a:p>
          <a:p>
            <a:pPr marL="0" indent="0" algn="l"/>
            <a:r>
              <a:rPr lang="en-US" dirty="0"/>
              <a:t>Raghad </a:t>
            </a:r>
            <a:r>
              <a:rPr lang="en-US" dirty="0" err="1"/>
              <a:t>alnasser</a:t>
            </a:r>
            <a:endParaRPr lang="en-US" dirty="0"/>
          </a:p>
          <a:p>
            <a:pPr marL="0" indent="0" algn="l"/>
            <a:r>
              <a:rPr lang="en-US" dirty="0" err="1"/>
              <a:t>Shaima</a:t>
            </a:r>
            <a:r>
              <a:rPr lang="en-US" dirty="0"/>
              <a:t> </a:t>
            </a:r>
            <a:r>
              <a:rPr lang="en-US" dirty="0" err="1"/>
              <a:t>Alzahrani</a:t>
            </a:r>
            <a:endParaRPr lang="en-US" dirty="0"/>
          </a:p>
        </p:txBody>
      </p:sp>
      <p:pic>
        <p:nvPicPr>
          <p:cNvPr id="2" name="صورة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483" y="92146"/>
            <a:ext cx="2219282" cy="5420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28"/>
          <p:cNvSpPr/>
          <p:nvPr/>
        </p:nvSpPr>
        <p:spPr>
          <a:xfrm>
            <a:off x="6057925" y="1198550"/>
            <a:ext cx="2628900" cy="1021200"/>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a:off x="457200" y="1198550"/>
            <a:ext cx="2628900" cy="10212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Pre-Processing </a:t>
            </a:r>
            <a:endParaRPr dirty="0"/>
          </a:p>
        </p:txBody>
      </p:sp>
      <p:grpSp>
        <p:nvGrpSpPr>
          <p:cNvPr id="1086" name="Google Shape;1086;p28"/>
          <p:cNvGrpSpPr/>
          <p:nvPr/>
        </p:nvGrpSpPr>
        <p:grpSpPr>
          <a:xfrm>
            <a:off x="6381773" y="1547063"/>
            <a:ext cx="2314050" cy="497700"/>
            <a:chOff x="6053048" y="873921"/>
            <a:chExt cx="2314050" cy="497700"/>
          </a:xfrm>
        </p:grpSpPr>
        <p:sp>
          <p:nvSpPr>
            <p:cNvPr id="1087" name="Google Shape;1087;p28"/>
            <p:cNvSpPr txBox="1"/>
            <p:nvPr/>
          </p:nvSpPr>
          <p:spPr>
            <a:xfrm>
              <a:off x="6385898" y="873921"/>
              <a:ext cx="19812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b="1" dirty="0">
                  <a:latin typeface="Fira Sans Extra Condensed"/>
                  <a:ea typeface="Fira Sans Extra Condensed"/>
                  <a:cs typeface="Fira Sans Extra Condensed"/>
                  <a:sym typeface="Fira Sans Extra Condensed"/>
                </a:rPr>
                <a:t>F</a:t>
              </a:r>
              <a:r>
                <a:rPr lang="en" sz="1800" b="1" dirty="0">
                  <a:latin typeface="Fira Sans Extra Condensed"/>
                  <a:ea typeface="Fira Sans Extra Condensed"/>
                  <a:cs typeface="Fira Sans Extra Condensed"/>
                  <a:sym typeface="Fira Sans Extra Condensed"/>
                </a:rPr>
                <a:t>or Images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088" name="Google Shape;1088;p28"/>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Roboto"/>
                <a:ea typeface="Roboto"/>
                <a:cs typeface="Roboto"/>
                <a:sym typeface="Roboto"/>
              </a:endParaRPr>
            </a:p>
          </p:txBody>
        </p:sp>
      </p:grpSp>
      <p:sp>
        <p:nvSpPr>
          <p:cNvPr id="1090" name="Google Shape;1090;p28"/>
          <p:cNvSpPr txBox="1"/>
          <p:nvPr/>
        </p:nvSpPr>
        <p:spPr>
          <a:xfrm>
            <a:off x="1109399" y="152914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For captions</a:t>
            </a:r>
            <a:endParaRPr sz="1800" b="1" dirty="0">
              <a:solidFill>
                <a:srgbClr val="000000"/>
              </a:solidFill>
              <a:latin typeface="Fira Sans Extra Condensed"/>
              <a:ea typeface="Fira Sans Extra Condensed"/>
              <a:cs typeface="Fira Sans Extra Condensed"/>
              <a:sym typeface="Fira Sans Extra Condensed"/>
            </a:endParaRPr>
          </a:p>
        </p:txBody>
      </p:sp>
      <p:grpSp>
        <p:nvGrpSpPr>
          <p:cNvPr id="1102" name="Google Shape;1102;p28"/>
          <p:cNvGrpSpPr/>
          <p:nvPr/>
        </p:nvGrpSpPr>
        <p:grpSpPr>
          <a:xfrm>
            <a:off x="3542850" y="1110125"/>
            <a:ext cx="2058325" cy="3621846"/>
            <a:chOff x="3542850" y="1110125"/>
            <a:chExt cx="2058325" cy="3621846"/>
          </a:xfrm>
        </p:grpSpPr>
        <p:grpSp>
          <p:nvGrpSpPr>
            <p:cNvPr id="1103" name="Google Shape;1103;p28"/>
            <p:cNvGrpSpPr/>
            <p:nvPr/>
          </p:nvGrpSpPr>
          <p:grpSpPr>
            <a:xfrm>
              <a:off x="3689660" y="1110125"/>
              <a:ext cx="1785509" cy="3621846"/>
              <a:chOff x="478022" y="1110125"/>
              <a:chExt cx="1785509" cy="3621846"/>
            </a:xfrm>
          </p:grpSpPr>
          <p:sp>
            <p:nvSpPr>
              <p:cNvPr id="1104" name="Google Shape;1104;p28"/>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8"/>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8"/>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8"/>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79" name="Google Shape;1179;p28"/>
          <p:cNvCxnSpPr>
            <a:cxnSpLocks/>
          </p:cNvCxnSpPr>
          <p:nvPr/>
        </p:nvCxnSpPr>
        <p:spPr>
          <a:xfrm>
            <a:off x="5270172" y="1741725"/>
            <a:ext cx="778755" cy="3316"/>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99" name="Google Shape;1179;p28">
            <a:extLst>
              <a:ext uri="{FF2B5EF4-FFF2-40B4-BE49-F238E27FC236}">
                <a16:creationId xmlns:a16="http://schemas.microsoft.com/office/drawing/2014/main" id="{98342B30-5E19-C043-B2B2-EEBDBFE35C48}"/>
              </a:ext>
            </a:extLst>
          </p:cNvPr>
          <p:cNvCxnSpPr/>
          <p:nvPr/>
        </p:nvCxnSpPr>
        <p:spPr>
          <a:xfrm flipH="1">
            <a:off x="3098063" y="1682782"/>
            <a:ext cx="771000" cy="600"/>
          </a:xfrm>
          <a:prstGeom prst="curvedConnector3">
            <a:avLst>
              <a:gd name="adj1" fmla="val 50005"/>
            </a:avLst>
          </a:prstGeom>
          <a:noFill/>
          <a:ln w="9525" cap="flat" cmpd="sng">
            <a:solidFill>
              <a:schemeClr val="dk2"/>
            </a:solidFill>
            <a:prstDash val="solid"/>
            <a:round/>
            <a:headEnd type="none" w="med" len="med"/>
            <a:tailEnd type="stealth" w="med" len="med"/>
          </a:ln>
        </p:spPr>
      </p:cxnSp>
      <p:graphicFrame>
        <p:nvGraphicFramePr>
          <p:cNvPr id="106" name="Google Shape;1185;p29">
            <a:extLst>
              <a:ext uri="{FF2B5EF4-FFF2-40B4-BE49-F238E27FC236}">
                <a16:creationId xmlns:a16="http://schemas.microsoft.com/office/drawing/2014/main" id="{F99B296D-F729-244F-8DA8-CBC60339E014}"/>
              </a:ext>
            </a:extLst>
          </p:cNvPr>
          <p:cNvGraphicFramePr/>
          <p:nvPr>
            <p:extLst>
              <p:ext uri="{D42A27DB-BD31-4B8C-83A1-F6EECF244321}">
                <p14:modId xmlns:p14="http://schemas.microsoft.com/office/powerpoint/2010/main" val="929206170"/>
              </p:ext>
            </p:extLst>
          </p:nvPr>
        </p:nvGraphicFramePr>
        <p:xfrm>
          <a:off x="5538175" y="2627850"/>
          <a:ext cx="3523228" cy="838827"/>
        </p:xfrm>
        <a:graphic>
          <a:graphicData uri="http://schemas.openxmlformats.org/drawingml/2006/table">
            <a:tbl>
              <a:tblPr>
                <a:noFill/>
                <a:tableStyleId>{37F67B3F-118C-42F4-8B59-319E84CB8505}</a:tableStyleId>
              </a:tblPr>
              <a:tblGrid>
                <a:gridCol w="371001">
                  <a:extLst>
                    <a:ext uri="{9D8B030D-6E8A-4147-A177-3AD203B41FA5}">
                      <a16:colId xmlns:a16="http://schemas.microsoft.com/office/drawing/2014/main" val="20000"/>
                    </a:ext>
                  </a:extLst>
                </a:gridCol>
                <a:gridCol w="3152227">
                  <a:extLst>
                    <a:ext uri="{9D8B030D-6E8A-4147-A177-3AD203B41FA5}">
                      <a16:colId xmlns:a16="http://schemas.microsoft.com/office/drawing/2014/main" val="20001"/>
                    </a:ext>
                  </a:extLst>
                </a:gridCol>
              </a:tblGrid>
              <a:tr h="442617">
                <a:tc>
                  <a:txBody>
                    <a:bodyPr/>
                    <a:lstStyle/>
                    <a:p>
                      <a:pPr marL="0" lvl="0" indent="0" algn="l"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spc="0" dirty="0">
                          <a:solidFill>
                            <a:schemeClr val="dk1"/>
                          </a:solidFill>
                          <a:latin typeface="Fira Sans Extra Condensed"/>
                          <a:ea typeface="Fira Sans Extra Condensed"/>
                          <a:cs typeface="+mj-cs"/>
                          <a:sym typeface="Fira Sans Extra Condensed"/>
                        </a:rPr>
                        <a:t>Resize them into the shape of (299, 299)</a:t>
                      </a:r>
                      <a:endParaRPr sz="1100" b="0" spc="0" dirty="0">
                        <a:solidFill>
                          <a:schemeClr val="dk1"/>
                        </a:solidFill>
                        <a:latin typeface="Fira Sans Extra Condensed"/>
                        <a:ea typeface="Fira Sans Extra Condensed"/>
                        <a:cs typeface="+mj-cs"/>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spc="0" dirty="0">
                          <a:solidFill>
                            <a:schemeClr val="dk1"/>
                          </a:solidFill>
                          <a:latin typeface="Fira Sans Extra Condensed"/>
                          <a:ea typeface="Fira Sans Extra Condensed"/>
                          <a:cs typeface="+mj-cs"/>
                          <a:sym typeface="Fira Sans Extra Condensed"/>
                        </a:rPr>
                        <a:t>Normalize the image within the range of -1 to 1</a:t>
                      </a:r>
                      <a:endParaRPr sz="1100" b="0" spc="0" dirty="0">
                        <a:solidFill>
                          <a:schemeClr val="dk1"/>
                        </a:solidFill>
                        <a:latin typeface="Fira Sans Extra Condensed"/>
                        <a:ea typeface="Fira Sans Extra Condensed"/>
                        <a:cs typeface="+mj-cs"/>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07" name="Google Shape;1185;p29">
            <a:extLst>
              <a:ext uri="{FF2B5EF4-FFF2-40B4-BE49-F238E27FC236}">
                <a16:creationId xmlns:a16="http://schemas.microsoft.com/office/drawing/2014/main" id="{61A40AFC-AA9B-E244-8A3E-842C64FD565D}"/>
              </a:ext>
            </a:extLst>
          </p:cNvPr>
          <p:cNvGraphicFramePr/>
          <p:nvPr>
            <p:extLst>
              <p:ext uri="{D42A27DB-BD31-4B8C-83A1-F6EECF244321}">
                <p14:modId xmlns:p14="http://schemas.microsoft.com/office/powerpoint/2010/main" val="2287261086"/>
              </p:ext>
            </p:extLst>
          </p:nvPr>
        </p:nvGraphicFramePr>
        <p:xfrm>
          <a:off x="156821" y="2552337"/>
          <a:ext cx="3523228" cy="1753167"/>
        </p:xfrm>
        <a:graphic>
          <a:graphicData uri="http://schemas.openxmlformats.org/drawingml/2006/table">
            <a:tbl>
              <a:tblPr>
                <a:noFill/>
                <a:tableStyleId>{37F67B3F-118C-42F4-8B59-319E84CB8505}</a:tableStyleId>
              </a:tblPr>
              <a:tblGrid>
                <a:gridCol w="371001">
                  <a:extLst>
                    <a:ext uri="{9D8B030D-6E8A-4147-A177-3AD203B41FA5}">
                      <a16:colId xmlns:a16="http://schemas.microsoft.com/office/drawing/2014/main" val="20000"/>
                    </a:ext>
                  </a:extLst>
                </a:gridCol>
                <a:gridCol w="3152227">
                  <a:extLst>
                    <a:ext uri="{9D8B030D-6E8A-4147-A177-3AD203B41FA5}">
                      <a16:colId xmlns:a16="http://schemas.microsoft.com/office/drawing/2014/main" val="20001"/>
                    </a:ext>
                  </a:extLst>
                </a:gridCol>
              </a:tblGrid>
              <a:tr h="442617">
                <a:tc>
                  <a:txBody>
                    <a:bodyPr/>
                    <a:lstStyle/>
                    <a:p>
                      <a:pPr marL="0" lvl="0" indent="0" algn="l"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dirty="0">
                          <a:solidFill>
                            <a:schemeClr val="dk1"/>
                          </a:solidFill>
                          <a:latin typeface="Fira Sans Extra Condensed"/>
                          <a:ea typeface="Fira Sans Extra Condensed"/>
                          <a:cs typeface="Fira Sans Extra Condensed"/>
                          <a:sym typeface="Fira Sans Extra Condensed"/>
                        </a:rPr>
                        <a:t>Create the tokenized vectors by tokenizing the captions</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dirty="0">
                          <a:solidFill>
                            <a:schemeClr val="dk1"/>
                          </a:solidFill>
                          <a:latin typeface="Fira Sans Extra Condensed"/>
                          <a:ea typeface="Fira Sans Extra Condensed"/>
                          <a:cs typeface="Fira Sans Extra Condensed"/>
                          <a:sym typeface="Fira Sans Extra Condensed"/>
                        </a:rPr>
                        <a:t>Replace all other words with the unknown token "UNK"</a:t>
                      </a:r>
                      <a:endParaRPr sz="1100" b="0"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4025">
                <a:tc>
                  <a:txBody>
                    <a:bodyPr/>
                    <a:lstStyle/>
                    <a:p>
                      <a:pPr marL="0" lvl="0" indent="0" algn="l"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dirty="0">
                          <a:solidFill>
                            <a:schemeClr val="dk1"/>
                          </a:solidFill>
                          <a:latin typeface="Fira Sans Extra Condensed"/>
                          <a:ea typeface="Fira Sans Extra Condensed"/>
                          <a:cs typeface="Fira Sans Extra Condensed"/>
                          <a:sym typeface="Fira Sans Extra Condensed"/>
                        </a:rPr>
                        <a:t>Create word-to-index and index-to-word mappings.</a:t>
                      </a:r>
                      <a:endParaRPr sz="1100" b="0"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4025">
                <a:tc>
                  <a:txBody>
                    <a:bodyPr/>
                    <a:lstStyle/>
                    <a:p>
                      <a:pPr marL="0" lvl="0" indent="0" algn="l" rtl="0">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100" b="0" dirty="0">
                          <a:solidFill>
                            <a:schemeClr val="dk1"/>
                          </a:solidFill>
                          <a:latin typeface="Fira Sans Extra Condensed"/>
                          <a:ea typeface="Fira Sans Extra Condensed"/>
                          <a:cs typeface="Fira Sans Extra Condensed"/>
                          <a:sym typeface="Fira Sans Extra Condensed"/>
                        </a:rPr>
                        <a:t>Pad all sequences to be the same length as the longest one.</a:t>
                      </a:r>
                      <a:endParaRPr sz="1100" b="0"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28756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0" name="Google Shape;590;p21"/>
          <p:cNvGrpSpPr/>
          <p:nvPr/>
        </p:nvGrpSpPr>
        <p:grpSpPr>
          <a:xfrm>
            <a:off x="457200" y="1036100"/>
            <a:ext cx="2912362" cy="1211700"/>
            <a:chOff x="457200" y="1036100"/>
            <a:chExt cx="2912362" cy="1211700"/>
          </a:xfrm>
        </p:grpSpPr>
        <p:sp>
          <p:nvSpPr>
            <p:cNvPr id="591" name="Google Shape;591;p21"/>
            <p:cNvSpPr/>
            <p:nvPr/>
          </p:nvSpPr>
          <p:spPr>
            <a:xfrm>
              <a:off x="457200" y="1036100"/>
              <a:ext cx="2628900" cy="12117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2765062" y="131142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sp>
        <p:nvSpPr>
          <p:cNvPr id="593" name="Google Shape;593;p2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train &amp; test split</a:t>
            </a:r>
            <a:endParaRPr dirty="0"/>
          </a:p>
        </p:txBody>
      </p:sp>
      <p:grpSp>
        <p:nvGrpSpPr>
          <p:cNvPr id="594" name="Google Shape;594;p21"/>
          <p:cNvGrpSpPr/>
          <p:nvPr/>
        </p:nvGrpSpPr>
        <p:grpSpPr>
          <a:xfrm>
            <a:off x="6705578" y="1030908"/>
            <a:ext cx="1981191" cy="3701042"/>
            <a:chOff x="4572000" y="1208850"/>
            <a:chExt cx="1885951" cy="3523124"/>
          </a:xfrm>
        </p:grpSpPr>
        <p:sp>
          <p:nvSpPr>
            <p:cNvPr id="595" name="Google Shape;595;p21"/>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1"/>
          <p:cNvGrpSpPr/>
          <p:nvPr/>
        </p:nvGrpSpPr>
        <p:grpSpPr>
          <a:xfrm>
            <a:off x="3934816" y="1311425"/>
            <a:ext cx="3656634" cy="604500"/>
            <a:chOff x="3934816" y="1311425"/>
            <a:chExt cx="3656634" cy="604500"/>
          </a:xfrm>
        </p:grpSpPr>
        <p:sp>
          <p:nvSpPr>
            <p:cNvPr id="607" name="Google Shape;607;p21"/>
            <p:cNvSpPr/>
            <p:nvPr/>
          </p:nvSpPr>
          <p:spPr>
            <a:xfrm>
              <a:off x="6986950" y="1311425"/>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sp>
          <p:nvSpPr>
            <p:cNvPr id="610" name="Google Shape;610;p21"/>
            <p:cNvSpPr txBox="1"/>
            <p:nvPr/>
          </p:nvSpPr>
          <p:spPr>
            <a:xfrm>
              <a:off x="3934816" y="1578808"/>
              <a:ext cx="2763478"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The shape of each caption in the dataset after building should be ( max length)</a:t>
              </a:r>
              <a:endParaRPr dirty="0">
                <a:latin typeface="Roboto"/>
                <a:ea typeface="Roboto"/>
                <a:cs typeface="Roboto"/>
                <a:sym typeface="Roboto"/>
              </a:endParaRPr>
            </a:p>
          </p:txBody>
        </p:sp>
      </p:grpSp>
      <p:grpSp>
        <p:nvGrpSpPr>
          <p:cNvPr id="611" name="Google Shape;611;p21"/>
          <p:cNvGrpSpPr/>
          <p:nvPr/>
        </p:nvGrpSpPr>
        <p:grpSpPr>
          <a:xfrm>
            <a:off x="3115841" y="2237083"/>
            <a:ext cx="3078617" cy="604500"/>
            <a:chOff x="3350783" y="2477850"/>
            <a:chExt cx="3078617" cy="604500"/>
          </a:xfrm>
        </p:grpSpPr>
        <p:sp>
          <p:nvSpPr>
            <p:cNvPr id="612" name="Google Shape;612;p21"/>
            <p:cNvSpPr/>
            <p:nvPr/>
          </p:nvSpPr>
          <p:spPr>
            <a:xfrm>
              <a:off x="5824900" y="2477850"/>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615" name="Google Shape;615;p21"/>
            <p:cNvSpPr txBox="1"/>
            <p:nvPr/>
          </p:nvSpPr>
          <p:spPr>
            <a:xfrm>
              <a:off x="3350783" y="2717195"/>
              <a:ext cx="2511731"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The shape of each image in the dataset after building should be (299, 299, 3)</a:t>
              </a:r>
              <a:endParaRPr dirty="0">
                <a:latin typeface="Roboto"/>
                <a:ea typeface="Roboto"/>
                <a:cs typeface="Roboto"/>
                <a:sym typeface="Roboto"/>
              </a:endParaRPr>
            </a:p>
          </p:txBody>
        </p:sp>
      </p:grpSp>
      <p:grpSp>
        <p:nvGrpSpPr>
          <p:cNvPr id="616" name="Google Shape;616;p21"/>
          <p:cNvGrpSpPr/>
          <p:nvPr/>
        </p:nvGrpSpPr>
        <p:grpSpPr>
          <a:xfrm>
            <a:off x="1700195" y="3162741"/>
            <a:ext cx="3097272" cy="604500"/>
            <a:chOff x="3332128" y="2477850"/>
            <a:chExt cx="3097272" cy="604500"/>
          </a:xfrm>
        </p:grpSpPr>
        <p:sp>
          <p:nvSpPr>
            <p:cNvPr id="617" name="Google Shape;617;p21"/>
            <p:cNvSpPr/>
            <p:nvPr/>
          </p:nvSpPr>
          <p:spPr>
            <a:xfrm>
              <a:off x="5824900" y="2477850"/>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620" name="Google Shape;620;p21"/>
            <p:cNvSpPr txBox="1"/>
            <p:nvPr/>
          </p:nvSpPr>
          <p:spPr>
            <a:xfrm>
              <a:off x="3332128" y="2610125"/>
              <a:ext cx="2492772"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Make sure have done Shuffle and batch while building the dataset</a:t>
              </a:r>
              <a:endParaRPr dirty="0">
                <a:latin typeface="Roboto"/>
                <a:ea typeface="Roboto"/>
                <a:cs typeface="Roboto"/>
                <a:sym typeface="Roboto"/>
              </a:endParaRPr>
            </a:p>
          </p:txBody>
        </p:sp>
      </p:grpSp>
      <p:grpSp>
        <p:nvGrpSpPr>
          <p:cNvPr id="621" name="Google Shape;621;p21"/>
          <p:cNvGrpSpPr/>
          <p:nvPr/>
        </p:nvGrpSpPr>
        <p:grpSpPr>
          <a:xfrm>
            <a:off x="457198" y="4088400"/>
            <a:ext cx="2943277" cy="604500"/>
            <a:chOff x="3486123" y="2477850"/>
            <a:chExt cx="2943277" cy="604500"/>
          </a:xfrm>
        </p:grpSpPr>
        <p:sp>
          <p:nvSpPr>
            <p:cNvPr id="622" name="Google Shape;622;p21"/>
            <p:cNvSpPr/>
            <p:nvPr/>
          </p:nvSpPr>
          <p:spPr>
            <a:xfrm>
              <a:off x="5824900" y="2477850"/>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625" name="Google Shape;625;p21"/>
            <p:cNvSpPr txBox="1"/>
            <p:nvPr/>
          </p:nvSpPr>
          <p:spPr>
            <a:xfrm>
              <a:off x="3486123" y="2691397"/>
              <a:ext cx="2338776"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Combine both images &amp; captions to create the train &amp; test dataset</a:t>
              </a:r>
              <a:endParaRPr dirty="0">
                <a:latin typeface="Roboto"/>
                <a:ea typeface="Roboto"/>
                <a:cs typeface="Roboto"/>
                <a:sym typeface="Roboto"/>
              </a:endParaRPr>
            </a:p>
          </p:txBody>
        </p:sp>
      </p:grpSp>
      <p:cxnSp>
        <p:nvCxnSpPr>
          <p:cNvPr id="626" name="Google Shape;626;p21"/>
          <p:cNvCxnSpPr>
            <a:stCxn id="622" idx="6"/>
            <a:endCxn id="617" idx="4"/>
          </p:cNvCxnSpPr>
          <p:nvPr/>
        </p:nvCxnSpPr>
        <p:spPr>
          <a:xfrm rot="10800000" flipH="1">
            <a:off x="3400475" y="3767250"/>
            <a:ext cx="1094700" cy="623400"/>
          </a:xfrm>
          <a:prstGeom prst="bentConnector2">
            <a:avLst/>
          </a:prstGeom>
          <a:noFill/>
          <a:ln w="9525" cap="flat" cmpd="sng">
            <a:solidFill>
              <a:schemeClr val="dk2"/>
            </a:solidFill>
            <a:prstDash val="solid"/>
            <a:round/>
            <a:headEnd type="none" w="med" len="med"/>
            <a:tailEnd type="triangle" w="med" len="med"/>
          </a:ln>
        </p:spPr>
      </p:cxnSp>
      <p:cxnSp>
        <p:nvCxnSpPr>
          <p:cNvPr id="627" name="Google Shape;627;p21"/>
          <p:cNvCxnSpPr>
            <a:stCxn id="617" idx="6"/>
            <a:endCxn id="612" idx="4"/>
          </p:cNvCxnSpPr>
          <p:nvPr/>
        </p:nvCxnSpPr>
        <p:spPr>
          <a:xfrm rot="10800000" flipH="1">
            <a:off x="4797466" y="2841592"/>
            <a:ext cx="1094700" cy="623400"/>
          </a:xfrm>
          <a:prstGeom prst="bentConnector2">
            <a:avLst/>
          </a:prstGeom>
          <a:noFill/>
          <a:ln w="9525" cap="flat" cmpd="sng">
            <a:solidFill>
              <a:schemeClr val="dk2"/>
            </a:solidFill>
            <a:prstDash val="solid"/>
            <a:round/>
            <a:headEnd type="none" w="med" len="med"/>
            <a:tailEnd type="triangle" w="med" len="med"/>
          </a:ln>
        </p:spPr>
      </p:cxnSp>
      <p:cxnSp>
        <p:nvCxnSpPr>
          <p:cNvPr id="628" name="Google Shape;628;p21"/>
          <p:cNvCxnSpPr>
            <a:stCxn id="612" idx="6"/>
            <a:endCxn id="607" idx="4"/>
          </p:cNvCxnSpPr>
          <p:nvPr/>
        </p:nvCxnSpPr>
        <p:spPr>
          <a:xfrm rot="10800000" flipH="1">
            <a:off x="6194458" y="1915933"/>
            <a:ext cx="1094700" cy="623400"/>
          </a:xfrm>
          <a:prstGeom prst="bentConnector2">
            <a:avLst/>
          </a:prstGeom>
          <a:noFill/>
          <a:ln w="9525" cap="flat" cmpd="sng">
            <a:solidFill>
              <a:schemeClr val="dk2"/>
            </a:solidFill>
            <a:prstDash val="solid"/>
            <a:round/>
            <a:headEnd type="none" w="med" len="med"/>
            <a:tailEnd type="triangle" w="med" len="med"/>
          </a:ln>
        </p:spPr>
      </p:cxnSp>
      <p:grpSp>
        <p:nvGrpSpPr>
          <p:cNvPr id="632" name="Google Shape;632;p21"/>
          <p:cNvGrpSpPr/>
          <p:nvPr/>
        </p:nvGrpSpPr>
        <p:grpSpPr>
          <a:xfrm>
            <a:off x="2883438" y="1459989"/>
            <a:ext cx="367726" cy="307374"/>
            <a:chOff x="4794038" y="3489860"/>
            <a:chExt cx="367726" cy="307374"/>
          </a:xfrm>
        </p:grpSpPr>
        <p:sp>
          <p:nvSpPr>
            <p:cNvPr id="633" name="Google Shape;633;p21"/>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صورة 2">
            <a:extLst>
              <a:ext uri="{FF2B5EF4-FFF2-40B4-BE49-F238E27FC236}">
                <a16:creationId xmlns:a16="http://schemas.microsoft.com/office/drawing/2014/main" id="{F8C45587-7AA7-5044-87D3-9F7FF39CBAC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630658" y="1270289"/>
            <a:ext cx="2074503" cy="718725"/>
          </a:xfrm>
          <a:prstGeom prst="rect">
            <a:avLst/>
          </a:prstGeom>
          <a:effectLst>
            <a:reflection endPos="0" dir="5400000" sy="-100000" algn="bl" rotWithShape="0"/>
            <a:softEdge rad="0"/>
          </a:effectLst>
          <a:scene3d>
            <a:camera prst="orthographicFront">
              <a:rot lat="0" lon="0" rev="0"/>
            </a:camera>
            <a:lightRig rig="threePt" dir="t"/>
          </a:scene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solidFill>
                  <a:srgbClr val="000000"/>
                </a:solidFill>
              </a:rPr>
              <a:t>feature extraction (Model summary)</a:t>
            </a:r>
          </a:p>
        </p:txBody>
      </p:sp>
      <p:pic>
        <p:nvPicPr>
          <p:cNvPr id="6" name="صورة 5" descr="صورة تحتوي على منضدة&#10;&#10;تم إنشاء الوصف تلقائياً">
            <a:extLst>
              <a:ext uri="{FF2B5EF4-FFF2-40B4-BE49-F238E27FC236}">
                <a16:creationId xmlns:a16="http://schemas.microsoft.com/office/drawing/2014/main" id="{84550DA5-4999-F042-84C8-8368E272CA5C}"/>
              </a:ext>
            </a:extLst>
          </p:cNvPr>
          <p:cNvPicPr>
            <a:picLocks noChangeAspect="1"/>
          </p:cNvPicPr>
          <p:nvPr/>
        </p:nvPicPr>
        <p:blipFill rotWithShape="1">
          <a:blip r:embed="rId3"/>
          <a:srcRect l="1354" b="11111"/>
          <a:stretch/>
        </p:blipFill>
        <p:spPr>
          <a:xfrm>
            <a:off x="104728" y="891078"/>
            <a:ext cx="5918075" cy="3840947"/>
          </a:xfrm>
          <a:prstGeom prst="rect">
            <a:avLst/>
          </a:prstGeom>
          <a:ln>
            <a:noFill/>
          </a:ln>
          <a:effectLst>
            <a:outerShdw blurRad="292100" dist="139700" dir="2700000" algn="tl" rotWithShape="0">
              <a:srgbClr val="333333">
                <a:alpha val="65000"/>
              </a:srgbClr>
            </a:outerShdw>
          </a:effectLst>
        </p:spPr>
      </p:pic>
      <p:sp>
        <p:nvSpPr>
          <p:cNvPr id="4" name="Google Shape;1847;p36">
            <a:extLst>
              <a:ext uri="{FF2B5EF4-FFF2-40B4-BE49-F238E27FC236}">
                <a16:creationId xmlns:a16="http://schemas.microsoft.com/office/drawing/2014/main" id="{7DC84A33-CB00-8645-82D7-30C3465C113D}"/>
              </a:ext>
            </a:extLst>
          </p:cNvPr>
          <p:cNvSpPr/>
          <p:nvPr/>
        </p:nvSpPr>
        <p:spPr>
          <a:xfrm>
            <a:off x="6233394" y="1367260"/>
            <a:ext cx="142200" cy="142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36;p36">
            <a:extLst>
              <a:ext uri="{FF2B5EF4-FFF2-40B4-BE49-F238E27FC236}">
                <a16:creationId xmlns:a16="http://schemas.microsoft.com/office/drawing/2014/main" id="{DCBDD9B3-4319-6A4B-9180-FAA9405A43C0}"/>
              </a:ext>
            </a:extLst>
          </p:cNvPr>
          <p:cNvSpPr/>
          <p:nvPr/>
        </p:nvSpPr>
        <p:spPr>
          <a:xfrm>
            <a:off x="6219111" y="2452577"/>
            <a:ext cx="142200" cy="14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836;p36">
            <a:extLst>
              <a:ext uri="{FF2B5EF4-FFF2-40B4-BE49-F238E27FC236}">
                <a16:creationId xmlns:a16="http://schemas.microsoft.com/office/drawing/2014/main" id="{03D82ADE-BEBF-864A-B2FC-0A42CDF08698}"/>
              </a:ext>
            </a:extLst>
          </p:cNvPr>
          <p:cNvSpPr/>
          <p:nvPr/>
        </p:nvSpPr>
        <p:spPr>
          <a:xfrm>
            <a:off x="6219111" y="2105924"/>
            <a:ext cx="142200" cy="1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6;p36">
            <a:extLst>
              <a:ext uri="{FF2B5EF4-FFF2-40B4-BE49-F238E27FC236}">
                <a16:creationId xmlns:a16="http://schemas.microsoft.com/office/drawing/2014/main" id="{E1DCC959-AB04-D844-9C44-0C8A477CEDE8}"/>
              </a:ext>
            </a:extLst>
          </p:cNvPr>
          <p:cNvSpPr/>
          <p:nvPr/>
        </p:nvSpPr>
        <p:spPr>
          <a:xfrm>
            <a:off x="6219111" y="2799230"/>
            <a:ext cx="142200" cy="14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مربع نص 1">
            <a:extLst>
              <a:ext uri="{FF2B5EF4-FFF2-40B4-BE49-F238E27FC236}">
                <a16:creationId xmlns:a16="http://schemas.microsoft.com/office/drawing/2014/main" id="{B1A614DE-194F-E746-A20A-2D6DF0EA7D63}"/>
              </a:ext>
            </a:extLst>
          </p:cNvPr>
          <p:cNvSpPr txBox="1"/>
          <p:nvPr/>
        </p:nvSpPr>
        <p:spPr>
          <a:xfrm>
            <a:off x="6363621" y="1258314"/>
            <a:ext cx="2885887" cy="738664"/>
          </a:xfrm>
          <a:prstGeom prst="rect">
            <a:avLst/>
          </a:prstGeom>
          <a:noFill/>
        </p:spPr>
        <p:txBody>
          <a:bodyPr wrap="square" rtlCol="1">
            <a:spAutoFit/>
          </a:bodyPr>
          <a:lstStyle/>
          <a:p>
            <a:r>
              <a:rPr lang="en-US" dirty="0"/>
              <a:t>Create an instance of the Inception-v3 model from the local pre-trained </a:t>
            </a:r>
          </a:p>
        </p:txBody>
      </p:sp>
      <p:sp>
        <p:nvSpPr>
          <p:cNvPr id="3" name="مربع نص 2">
            <a:extLst>
              <a:ext uri="{FF2B5EF4-FFF2-40B4-BE49-F238E27FC236}">
                <a16:creationId xmlns:a16="http://schemas.microsoft.com/office/drawing/2014/main" id="{B6CEB086-3752-4446-BD9B-7F135427A7D8}"/>
              </a:ext>
            </a:extLst>
          </p:cNvPr>
          <p:cNvSpPr txBox="1"/>
          <p:nvPr/>
        </p:nvSpPr>
        <p:spPr>
          <a:xfrm>
            <a:off x="6393540" y="2017832"/>
            <a:ext cx="2741456" cy="307777"/>
          </a:xfrm>
          <a:prstGeom prst="rect">
            <a:avLst/>
          </a:prstGeom>
          <a:noFill/>
        </p:spPr>
        <p:txBody>
          <a:bodyPr wrap="none" rtlCol="1">
            <a:spAutoFit/>
          </a:bodyPr>
          <a:lstStyle/>
          <a:p>
            <a:r>
              <a:rPr lang="en-US" dirty="0"/>
              <a:t>Output of this layer is 8x8x2048.</a:t>
            </a:r>
            <a:endParaRPr lang="ar-SA" dirty="0"/>
          </a:p>
        </p:txBody>
      </p:sp>
      <p:sp>
        <p:nvSpPr>
          <p:cNvPr id="9" name="مربع نص 8">
            <a:extLst>
              <a:ext uri="{FF2B5EF4-FFF2-40B4-BE49-F238E27FC236}">
                <a16:creationId xmlns:a16="http://schemas.microsoft.com/office/drawing/2014/main" id="{0F86C2B6-7EFC-5C41-888C-8DDFF99D320D}"/>
              </a:ext>
            </a:extLst>
          </p:cNvPr>
          <p:cNvSpPr txBox="1"/>
          <p:nvPr/>
        </p:nvSpPr>
        <p:spPr>
          <a:xfrm>
            <a:off x="6393540" y="2369788"/>
            <a:ext cx="995785" cy="307777"/>
          </a:xfrm>
          <a:prstGeom prst="rect">
            <a:avLst/>
          </a:prstGeom>
          <a:noFill/>
        </p:spPr>
        <p:txBody>
          <a:bodyPr wrap="none" rtlCol="1">
            <a:spAutoFit/>
          </a:bodyPr>
          <a:lstStyle/>
          <a:p>
            <a:r>
              <a:rPr lang="en-US" dirty="0"/>
              <a:t>Epoch = 9</a:t>
            </a:r>
            <a:endParaRPr lang="ar-SA" dirty="0"/>
          </a:p>
        </p:txBody>
      </p:sp>
      <p:sp>
        <p:nvSpPr>
          <p:cNvPr id="10" name="مربع نص 9">
            <a:extLst>
              <a:ext uri="{FF2B5EF4-FFF2-40B4-BE49-F238E27FC236}">
                <a16:creationId xmlns:a16="http://schemas.microsoft.com/office/drawing/2014/main" id="{A18330E3-087A-F340-A4F6-19391FC7A34D}"/>
              </a:ext>
            </a:extLst>
          </p:cNvPr>
          <p:cNvSpPr txBox="1"/>
          <p:nvPr/>
        </p:nvSpPr>
        <p:spPr>
          <a:xfrm>
            <a:off x="6393540" y="2721744"/>
            <a:ext cx="1414170" cy="307777"/>
          </a:xfrm>
          <a:prstGeom prst="rect">
            <a:avLst/>
          </a:prstGeom>
          <a:noFill/>
        </p:spPr>
        <p:txBody>
          <a:bodyPr wrap="none" rtlCol="1">
            <a:spAutoFit/>
          </a:bodyPr>
          <a:lstStyle/>
          <a:p>
            <a:r>
              <a:rPr lang="en-US" dirty="0"/>
              <a:t>Batch size = 32</a:t>
            </a:r>
            <a:endParaRPr lang="ar-SA" dirty="0"/>
          </a:p>
        </p:txBody>
      </p:sp>
    </p:spTree>
    <p:extLst>
      <p:ext uri="{BB962C8B-B14F-4D97-AF65-F5344CB8AC3E}">
        <p14:creationId xmlns:p14="http://schemas.microsoft.com/office/powerpoint/2010/main" val="471838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Model Building</a:t>
            </a:r>
            <a:br>
              <a:rPr lang="en-US" dirty="0">
                <a:solidFill>
                  <a:srgbClr val="000000"/>
                </a:solidFill>
              </a:rPr>
            </a:br>
            <a:endParaRPr dirty="0"/>
          </a:p>
        </p:txBody>
      </p:sp>
      <p:grpSp>
        <p:nvGrpSpPr>
          <p:cNvPr id="2137" name="Google Shape;2137;p41"/>
          <p:cNvGrpSpPr/>
          <p:nvPr/>
        </p:nvGrpSpPr>
        <p:grpSpPr>
          <a:xfrm>
            <a:off x="3476550" y="1157425"/>
            <a:ext cx="2190899" cy="682800"/>
            <a:chOff x="457201" y="1091275"/>
            <a:chExt cx="2190899" cy="682800"/>
          </a:xfrm>
        </p:grpSpPr>
        <p:sp>
          <p:nvSpPr>
            <p:cNvPr id="2139" name="Google Shape;2139;p41"/>
            <p:cNvSpPr txBox="1"/>
            <p:nvPr/>
          </p:nvSpPr>
          <p:spPr>
            <a:xfrm>
              <a:off x="457201" y="1105450"/>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Attention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141" name="Google Shape;2141;p41"/>
            <p:cNvSpPr/>
            <p:nvPr/>
          </p:nvSpPr>
          <p:spPr>
            <a:xfrm>
              <a:off x="2514600" y="1091275"/>
              <a:ext cx="133500" cy="68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41"/>
          <p:cNvGrpSpPr/>
          <p:nvPr/>
        </p:nvGrpSpPr>
        <p:grpSpPr>
          <a:xfrm>
            <a:off x="735896" y="1157425"/>
            <a:ext cx="2216929" cy="908233"/>
            <a:chOff x="431171" y="2574463"/>
            <a:chExt cx="2216929" cy="908233"/>
          </a:xfrm>
        </p:grpSpPr>
        <p:grpSp>
          <p:nvGrpSpPr>
            <p:cNvPr id="2143" name="Google Shape;2143;p41"/>
            <p:cNvGrpSpPr/>
            <p:nvPr/>
          </p:nvGrpSpPr>
          <p:grpSpPr>
            <a:xfrm>
              <a:off x="431171" y="2579175"/>
              <a:ext cx="2083429" cy="903521"/>
              <a:chOff x="431171" y="2579175"/>
              <a:chExt cx="2083429" cy="903521"/>
            </a:xfrm>
          </p:grpSpPr>
          <p:sp>
            <p:nvSpPr>
              <p:cNvPr id="2144" name="Google Shape;2144;p41"/>
              <p:cNvSpPr txBox="1"/>
              <p:nvPr/>
            </p:nvSpPr>
            <p:spPr>
              <a:xfrm>
                <a:off x="457200" y="2579175"/>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Encoder</a:t>
                </a:r>
                <a:endParaRPr sz="1800" b="1" dirty="0">
                  <a:latin typeface="Fira Sans Extra Condensed"/>
                  <a:ea typeface="Fira Sans Extra Condensed"/>
                  <a:cs typeface="Fira Sans Extra Condensed"/>
                  <a:sym typeface="Fira Sans Extra Condensed"/>
                </a:endParaRPr>
              </a:p>
            </p:txBody>
          </p:sp>
          <p:sp>
            <p:nvSpPr>
              <p:cNvPr id="2145" name="Google Shape;2145;p41"/>
              <p:cNvSpPr txBox="1"/>
              <p:nvPr/>
            </p:nvSpPr>
            <p:spPr>
              <a:xfrm>
                <a:off x="431171" y="3150896"/>
                <a:ext cx="2057400" cy="331800"/>
              </a:xfrm>
              <a:prstGeom prst="rect">
                <a:avLst/>
              </a:prstGeom>
              <a:noFill/>
              <a:ln>
                <a:noFill/>
              </a:ln>
            </p:spPr>
            <p:txBody>
              <a:bodyPr spcFirstLastPara="1" wrap="square" lIns="91425" tIns="91425" rIns="91425" bIns="91425" anchor="ctr" anchorCtr="0">
                <a:noAutofit/>
              </a:bodyPr>
              <a:lstStyle/>
              <a:p>
                <a:pPr lvl="0"/>
                <a:r>
                  <a:rPr lang="en-US" dirty="0"/>
                  <a:t>The features of an image extracted by the CNN-based encoder</a:t>
                </a:r>
                <a:endParaRPr lang="en-US" dirty="0">
                  <a:latin typeface="Fira Sans Extra Condensed"/>
                  <a:ea typeface="Fira Sans Extra Condensed"/>
                  <a:cs typeface="Fira Sans Extra Condensed"/>
                  <a:sym typeface="Fira Sans Extra Condensed"/>
                </a:endParaRPr>
              </a:p>
            </p:txBody>
          </p:sp>
        </p:grpSp>
        <p:sp>
          <p:nvSpPr>
            <p:cNvPr id="2146" name="Google Shape;2146;p41"/>
            <p:cNvSpPr/>
            <p:nvPr/>
          </p:nvSpPr>
          <p:spPr>
            <a:xfrm>
              <a:off x="2514600" y="2574463"/>
              <a:ext cx="133500" cy="682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41"/>
          <p:cNvGrpSpPr/>
          <p:nvPr/>
        </p:nvGrpSpPr>
        <p:grpSpPr>
          <a:xfrm>
            <a:off x="6191175" y="1157425"/>
            <a:ext cx="2190900" cy="682800"/>
            <a:chOff x="457200" y="4052888"/>
            <a:chExt cx="2190900" cy="682800"/>
          </a:xfrm>
        </p:grpSpPr>
        <p:grpSp>
          <p:nvGrpSpPr>
            <p:cNvPr id="2148" name="Google Shape;2148;p41"/>
            <p:cNvGrpSpPr/>
            <p:nvPr/>
          </p:nvGrpSpPr>
          <p:grpSpPr>
            <a:xfrm>
              <a:off x="457200" y="4057675"/>
              <a:ext cx="2057412" cy="673402"/>
              <a:chOff x="457200" y="4057675"/>
              <a:chExt cx="2057412" cy="673402"/>
            </a:xfrm>
          </p:grpSpPr>
          <p:sp>
            <p:nvSpPr>
              <p:cNvPr id="2149" name="Google Shape;2149;p41"/>
              <p:cNvSpPr txBox="1"/>
              <p:nvPr/>
            </p:nvSpPr>
            <p:spPr>
              <a:xfrm>
                <a:off x="457200" y="4057675"/>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Decoder</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150" name="Google Shape;2150;p41"/>
              <p:cNvSpPr txBox="1"/>
              <p:nvPr/>
            </p:nvSpPr>
            <p:spPr>
              <a:xfrm>
                <a:off x="457211" y="4399277"/>
                <a:ext cx="2057400" cy="331800"/>
              </a:xfrm>
              <a:prstGeom prst="rect">
                <a:avLst/>
              </a:prstGeom>
              <a:noFill/>
              <a:ln>
                <a:noFill/>
              </a:ln>
            </p:spPr>
            <p:txBody>
              <a:bodyPr spcFirstLastPara="1" wrap="square" lIns="91425" tIns="91425" rIns="91425" bIns="91425" anchor="ctr" anchorCtr="0">
                <a:noAutofit/>
              </a:bodyPr>
              <a:lstStyle/>
              <a:p>
                <a:pPr lvl="0"/>
                <a:r>
                  <a:rPr lang="en-US" dirty="0"/>
                  <a:t>decoded by an RNN model</a:t>
                </a:r>
                <a:endParaRPr lang="en-US" dirty="0">
                  <a:latin typeface="Fira Sans Extra Condensed"/>
                  <a:ea typeface="Fira Sans Extra Condensed"/>
                  <a:cs typeface="Fira Sans Extra Condensed"/>
                  <a:sym typeface="Fira Sans Extra Condensed"/>
                </a:endParaRPr>
              </a:p>
            </p:txBody>
          </p:sp>
        </p:grpSp>
        <p:sp>
          <p:nvSpPr>
            <p:cNvPr id="2151" name="Google Shape;2151;p41"/>
            <p:cNvSpPr/>
            <p:nvPr/>
          </p:nvSpPr>
          <p:spPr>
            <a:xfrm>
              <a:off x="2514600" y="4052888"/>
              <a:ext cx="133500" cy="682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86" name="Google Shape;2186;p41"/>
          <p:cNvCxnSpPr>
            <a:cxnSpLocks/>
            <a:stCxn id="2146" idx="3"/>
          </p:cNvCxnSpPr>
          <p:nvPr/>
        </p:nvCxnSpPr>
        <p:spPr>
          <a:xfrm>
            <a:off x="2952825" y="1498825"/>
            <a:ext cx="134100" cy="1236000"/>
          </a:xfrm>
          <a:prstGeom prst="bentConnector2">
            <a:avLst/>
          </a:prstGeom>
          <a:noFill/>
          <a:ln w="9525" cap="flat" cmpd="sng">
            <a:solidFill>
              <a:schemeClr val="dk2"/>
            </a:solidFill>
            <a:prstDash val="solid"/>
            <a:round/>
            <a:headEnd type="none" w="med" len="med"/>
            <a:tailEnd type="oval" w="med" len="med"/>
          </a:ln>
        </p:spPr>
      </p:cxnSp>
      <p:cxnSp>
        <p:nvCxnSpPr>
          <p:cNvPr id="2187" name="Google Shape;2187;p41"/>
          <p:cNvCxnSpPr>
            <a:cxnSpLocks/>
            <a:stCxn id="2141" idx="3"/>
          </p:cNvCxnSpPr>
          <p:nvPr/>
        </p:nvCxnSpPr>
        <p:spPr>
          <a:xfrm flipH="1">
            <a:off x="5237550" y="1498825"/>
            <a:ext cx="429900" cy="1037700"/>
          </a:xfrm>
          <a:prstGeom prst="bentConnector4">
            <a:avLst>
              <a:gd name="adj1" fmla="val -55391"/>
              <a:gd name="adj2" fmla="val 66451"/>
            </a:avLst>
          </a:prstGeom>
          <a:noFill/>
          <a:ln w="9525" cap="flat" cmpd="sng">
            <a:solidFill>
              <a:schemeClr val="dk2"/>
            </a:solidFill>
            <a:prstDash val="solid"/>
            <a:round/>
            <a:headEnd type="none" w="med" len="med"/>
            <a:tailEnd type="oval" w="med" len="med"/>
          </a:ln>
        </p:spPr>
      </p:cxnSp>
      <p:cxnSp>
        <p:nvCxnSpPr>
          <p:cNvPr id="2188" name="Google Shape;2188;p41"/>
          <p:cNvCxnSpPr>
            <a:cxnSpLocks/>
            <a:stCxn id="2151" idx="3"/>
          </p:cNvCxnSpPr>
          <p:nvPr/>
        </p:nvCxnSpPr>
        <p:spPr>
          <a:xfrm flipH="1">
            <a:off x="6368775" y="1498825"/>
            <a:ext cx="2013300" cy="1112700"/>
          </a:xfrm>
          <a:prstGeom prst="bentConnector3">
            <a:avLst>
              <a:gd name="adj1" fmla="val -11828"/>
            </a:avLst>
          </a:prstGeom>
          <a:noFill/>
          <a:ln w="9525" cap="flat" cmpd="sng">
            <a:solidFill>
              <a:schemeClr val="dk2"/>
            </a:solidFill>
            <a:prstDash val="solid"/>
            <a:round/>
            <a:headEnd type="none" w="med" len="med"/>
            <a:tailEnd type="oval" w="med" len="med"/>
          </a:ln>
        </p:spPr>
      </p:cxnSp>
      <p:pic>
        <p:nvPicPr>
          <p:cNvPr id="3" name="صورة 2" descr="صورة تحتوي على نص&#10;&#10;تم إنشاء الوصف تلقائياً">
            <a:extLst>
              <a:ext uri="{FF2B5EF4-FFF2-40B4-BE49-F238E27FC236}">
                <a16:creationId xmlns:a16="http://schemas.microsoft.com/office/drawing/2014/main" id="{3E974828-6CCB-D048-8BB0-48B761EA1277}"/>
              </a:ext>
            </a:extLst>
          </p:cNvPr>
          <p:cNvPicPr>
            <a:picLocks noChangeAspect="1"/>
          </p:cNvPicPr>
          <p:nvPr/>
        </p:nvPicPr>
        <p:blipFill rotWithShape="1">
          <a:blip r:embed="rId3"/>
          <a:srcRect t="9225" b="1"/>
          <a:stretch/>
        </p:blipFill>
        <p:spPr>
          <a:xfrm>
            <a:off x="2514600" y="2926213"/>
            <a:ext cx="4787900" cy="8876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r>
              <a:rPr lang="en-US" dirty="0"/>
              <a:t>Model training &amp; optimization</a:t>
            </a:r>
            <a:endParaRPr lang="en-US" b="0" dirty="0"/>
          </a:p>
        </p:txBody>
      </p:sp>
      <p:sp>
        <p:nvSpPr>
          <p:cNvPr id="2" name="مربع نص 1">
            <a:extLst>
              <a:ext uri="{FF2B5EF4-FFF2-40B4-BE49-F238E27FC236}">
                <a16:creationId xmlns:a16="http://schemas.microsoft.com/office/drawing/2014/main" id="{4A052115-9DD2-1B49-8FF9-FC7454805A5B}"/>
              </a:ext>
            </a:extLst>
          </p:cNvPr>
          <p:cNvSpPr txBox="1"/>
          <p:nvPr/>
        </p:nvSpPr>
        <p:spPr>
          <a:xfrm>
            <a:off x="2976188" y="1066228"/>
            <a:ext cx="3191624" cy="523220"/>
          </a:xfrm>
          <a:prstGeom prst="rect">
            <a:avLst/>
          </a:prstGeom>
          <a:noFill/>
        </p:spPr>
        <p:txBody>
          <a:bodyPr wrap="square" rtlCol="1">
            <a:spAutoFit/>
          </a:bodyPr>
          <a:lstStyle/>
          <a:p>
            <a:pPr algn="ctr"/>
            <a:r>
              <a:rPr lang="en-US" dirty="0"/>
              <a:t>Loss for the test dataset</a:t>
            </a:r>
          </a:p>
          <a:p>
            <a:endParaRPr lang="ar-SA" dirty="0"/>
          </a:p>
        </p:txBody>
      </p:sp>
      <p:pic>
        <p:nvPicPr>
          <p:cNvPr id="5" name="صورة 4">
            <a:extLst>
              <a:ext uri="{FF2B5EF4-FFF2-40B4-BE49-F238E27FC236}">
                <a16:creationId xmlns:a16="http://schemas.microsoft.com/office/drawing/2014/main" id="{C9737393-74CB-0143-9FE9-2E6FB441EF7B}"/>
              </a:ext>
            </a:extLst>
          </p:cNvPr>
          <p:cNvPicPr>
            <a:picLocks noChangeAspect="1"/>
          </p:cNvPicPr>
          <p:nvPr/>
        </p:nvPicPr>
        <p:blipFill>
          <a:blip r:embed="rId3"/>
          <a:stretch>
            <a:fillRect/>
          </a:stretch>
        </p:blipFill>
        <p:spPr>
          <a:xfrm>
            <a:off x="2095500" y="1589448"/>
            <a:ext cx="4330700" cy="3119002"/>
          </a:xfrm>
          <a:prstGeom prst="rect">
            <a:avLst/>
          </a:prstGeom>
        </p:spPr>
      </p:pic>
    </p:spTree>
    <p:extLst>
      <p:ext uri="{BB962C8B-B14F-4D97-AF65-F5344CB8AC3E}">
        <p14:creationId xmlns:p14="http://schemas.microsoft.com/office/powerpoint/2010/main" val="50431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Model Evaluation</a:t>
            </a:r>
            <a:endParaRPr lang="en-US" dirty="0">
              <a:solidFill>
                <a:srgbClr val="000000"/>
              </a:solidFill>
            </a:endParaRPr>
          </a:p>
        </p:txBody>
      </p:sp>
      <p:pic>
        <p:nvPicPr>
          <p:cNvPr id="3" name="صورة 2">
            <a:extLst>
              <a:ext uri="{FF2B5EF4-FFF2-40B4-BE49-F238E27FC236}">
                <a16:creationId xmlns:a16="http://schemas.microsoft.com/office/drawing/2014/main" id="{FC60CECC-440B-9043-B415-23A0C12AA317}"/>
              </a:ext>
            </a:extLst>
          </p:cNvPr>
          <p:cNvPicPr>
            <a:picLocks noChangeAspect="1"/>
          </p:cNvPicPr>
          <p:nvPr/>
        </p:nvPicPr>
        <p:blipFill>
          <a:blip r:embed="rId3"/>
          <a:stretch>
            <a:fillRect/>
          </a:stretch>
        </p:blipFill>
        <p:spPr>
          <a:xfrm>
            <a:off x="271760" y="1942021"/>
            <a:ext cx="5674229" cy="2519675"/>
          </a:xfrm>
          <a:prstGeom prst="rect">
            <a:avLst/>
          </a:prstGeom>
        </p:spPr>
      </p:pic>
      <p:pic>
        <p:nvPicPr>
          <p:cNvPr id="4" name="صورة 3">
            <a:extLst>
              <a:ext uri="{FF2B5EF4-FFF2-40B4-BE49-F238E27FC236}">
                <a16:creationId xmlns:a16="http://schemas.microsoft.com/office/drawing/2014/main" id="{3F1D6FB2-F6F4-684A-BBA1-FE2BBA804B14}"/>
              </a:ext>
            </a:extLst>
          </p:cNvPr>
          <p:cNvPicPr>
            <a:picLocks noChangeAspect="1"/>
          </p:cNvPicPr>
          <p:nvPr/>
        </p:nvPicPr>
        <p:blipFill>
          <a:blip r:embed="rId4"/>
          <a:stretch>
            <a:fillRect/>
          </a:stretch>
        </p:blipFill>
        <p:spPr>
          <a:xfrm>
            <a:off x="6256577" y="2333458"/>
            <a:ext cx="2615663" cy="1736800"/>
          </a:xfrm>
          <a:prstGeom prst="rect">
            <a:avLst/>
          </a:prstGeom>
        </p:spPr>
      </p:pic>
      <p:pic>
        <p:nvPicPr>
          <p:cNvPr id="6" name="صورة 5">
            <a:extLst>
              <a:ext uri="{FF2B5EF4-FFF2-40B4-BE49-F238E27FC236}">
                <a16:creationId xmlns:a16="http://schemas.microsoft.com/office/drawing/2014/main" id="{E2944669-050F-F04C-BF90-6B6D705B57F4}"/>
              </a:ext>
            </a:extLst>
          </p:cNvPr>
          <p:cNvPicPr>
            <a:picLocks noChangeAspect="1"/>
          </p:cNvPicPr>
          <p:nvPr/>
        </p:nvPicPr>
        <p:blipFill rotWithShape="1">
          <a:blip r:embed="rId5"/>
          <a:srcRect l="43981" t="71797" r="14815" b="18519"/>
          <a:stretch/>
        </p:blipFill>
        <p:spPr>
          <a:xfrm>
            <a:off x="432160" y="1253898"/>
            <a:ext cx="4579115" cy="688123"/>
          </a:xfrm>
          <a:prstGeom prst="rect">
            <a:avLst/>
          </a:prstGeom>
        </p:spPr>
      </p:pic>
    </p:spTree>
    <p:extLst>
      <p:ext uri="{BB962C8B-B14F-4D97-AF65-F5344CB8AC3E}">
        <p14:creationId xmlns:p14="http://schemas.microsoft.com/office/powerpoint/2010/main" val="71826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grpSp>
        <p:nvGrpSpPr>
          <p:cNvPr id="1789" name="Google Shape;1789;p36"/>
          <p:cNvGrpSpPr/>
          <p:nvPr/>
        </p:nvGrpSpPr>
        <p:grpSpPr>
          <a:xfrm>
            <a:off x="3296926" y="1035541"/>
            <a:ext cx="2550136" cy="3687818"/>
            <a:chOff x="3346589" y="1035541"/>
            <a:chExt cx="2550136" cy="3687818"/>
          </a:xfrm>
        </p:grpSpPr>
        <p:grpSp>
          <p:nvGrpSpPr>
            <p:cNvPr id="1790" name="Google Shape;1790;p36"/>
            <p:cNvGrpSpPr/>
            <p:nvPr/>
          </p:nvGrpSpPr>
          <p:grpSpPr>
            <a:xfrm>
              <a:off x="3346589" y="1035541"/>
              <a:ext cx="2450802" cy="3687818"/>
              <a:chOff x="3409938" y="1035450"/>
              <a:chExt cx="2324137" cy="3497219"/>
            </a:xfrm>
          </p:grpSpPr>
          <p:sp>
            <p:nvSpPr>
              <p:cNvPr id="1791" name="Google Shape;1791;p36"/>
              <p:cNvSpPr/>
              <p:nvPr/>
            </p:nvSpPr>
            <p:spPr>
              <a:xfrm>
                <a:off x="4164193" y="1113566"/>
                <a:ext cx="263849" cy="519204"/>
              </a:xfrm>
              <a:custGeom>
                <a:avLst/>
                <a:gdLst/>
                <a:ahLst/>
                <a:cxnLst/>
                <a:rect l="l" t="t" r="r" b="b"/>
                <a:pathLst>
                  <a:path w="5188" h="10209" extrusionOk="0">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6"/>
              <p:cNvSpPr/>
              <p:nvPr/>
            </p:nvSpPr>
            <p:spPr>
              <a:xfrm>
                <a:off x="4535497" y="1224993"/>
                <a:ext cx="73642" cy="407775"/>
              </a:xfrm>
              <a:custGeom>
                <a:avLst/>
                <a:gdLst/>
                <a:ahLst/>
                <a:cxnLst/>
                <a:rect l="l" t="t" r="r" b="b"/>
                <a:pathLst>
                  <a:path w="1448" h="8018" extrusionOk="0">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6"/>
              <p:cNvSpPr/>
              <p:nvPr/>
            </p:nvSpPr>
            <p:spPr>
              <a:xfrm>
                <a:off x="4707443" y="1069931"/>
                <a:ext cx="216297" cy="562840"/>
              </a:xfrm>
              <a:custGeom>
                <a:avLst/>
                <a:gdLst/>
                <a:ahLst/>
                <a:cxnLst/>
                <a:rect l="l" t="t" r="r" b="b"/>
                <a:pathLst>
                  <a:path w="4253" h="11067" extrusionOk="0">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6"/>
              <p:cNvSpPr/>
              <p:nvPr/>
            </p:nvSpPr>
            <p:spPr>
              <a:xfrm>
                <a:off x="4620784" y="3791379"/>
                <a:ext cx="1030526" cy="508117"/>
              </a:xfrm>
              <a:custGeom>
                <a:avLst/>
                <a:gdLst/>
                <a:ahLst/>
                <a:cxnLst/>
                <a:rect l="l" t="t" r="r" b="b"/>
                <a:pathLst>
                  <a:path w="20263" h="9991" extrusionOk="0">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6"/>
              <p:cNvSpPr/>
              <p:nvPr/>
            </p:nvSpPr>
            <p:spPr>
              <a:xfrm>
                <a:off x="4449498" y="3807653"/>
                <a:ext cx="1201814" cy="691153"/>
              </a:xfrm>
              <a:custGeom>
                <a:avLst/>
                <a:gdLst/>
                <a:ahLst/>
                <a:cxnLst/>
                <a:rect l="l" t="t" r="r" b="b"/>
                <a:pathLst>
                  <a:path w="23631" h="13590" extrusionOk="0">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6"/>
              <p:cNvSpPr/>
              <p:nvPr/>
            </p:nvSpPr>
            <p:spPr>
              <a:xfrm>
                <a:off x="4792781" y="3791379"/>
                <a:ext cx="858525" cy="308807"/>
              </a:xfrm>
              <a:custGeom>
                <a:avLst/>
                <a:gdLst/>
                <a:ahLst/>
                <a:cxnLst/>
                <a:rect l="l" t="t" r="r" b="b"/>
                <a:pathLst>
                  <a:path w="16881" h="6072" extrusionOk="0">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6"/>
              <p:cNvSpPr/>
              <p:nvPr/>
            </p:nvSpPr>
            <p:spPr>
              <a:xfrm>
                <a:off x="3409938" y="1689417"/>
                <a:ext cx="2324137" cy="1839516"/>
              </a:xfrm>
              <a:custGeom>
                <a:avLst/>
                <a:gdLst/>
                <a:ahLst/>
                <a:cxnLst/>
                <a:rect l="l" t="t" r="r" b="b"/>
                <a:pathLst>
                  <a:path w="45699" h="36170" extrusionOk="0">
                    <a:moveTo>
                      <a:pt x="0" y="0"/>
                    </a:moveTo>
                    <a:lnTo>
                      <a:pt x="0" y="36170"/>
                    </a:lnTo>
                    <a:lnTo>
                      <a:pt x="45699" y="36170"/>
                    </a:lnTo>
                    <a:lnTo>
                      <a:pt x="456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6"/>
              <p:cNvSpPr/>
              <p:nvPr/>
            </p:nvSpPr>
            <p:spPr>
              <a:xfrm>
                <a:off x="3604007" y="1882876"/>
                <a:ext cx="1936603" cy="1452592"/>
              </a:xfrm>
              <a:custGeom>
                <a:avLst/>
                <a:gdLst/>
                <a:ahLst/>
                <a:cxnLst/>
                <a:rect l="l" t="t" r="r" b="b"/>
                <a:pathLst>
                  <a:path w="38079" h="28562" extrusionOk="0">
                    <a:moveTo>
                      <a:pt x="1" y="0"/>
                    </a:moveTo>
                    <a:lnTo>
                      <a:pt x="1" y="28562"/>
                    </a:lnTo>
                    <a:lnTo>
                      <a:pt x="38079" y="28562"/>
                    </a:lnTo>
                    <a:lnTo>
                      <a:pt x="38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6"/>
              <p:cNvSpPr/>
              <p:nvPr/>
            </p:nvSpPr>
            <p:spPr>
              <a:xfrm>
                <a:off x="3681512" y="1936276"/>
                <a:ext cx="1781589" cy="1345791"/>
              </a:xfrm>
              <a:custGeom>
                <a:avLst/>
                <a:gdLst/>
                <a:ahLst/>
                <a:cxnLst/>
                <a:rect l="l" t="t" r="r" b="b"/>
                <a:pathLst>
                  <a:path w="35031" h="26462" extrusionOk="0">
                    <a:moveTo>
                      <a:pt x="1" y="0"/>
                    </a:moveTo>
                    <a:lnTo>
                      <a:pt x="1" y="26461"/>
                    </a:lnTo>
                    <a:lnTo>
                      <a:pt x="35030" y="26461"/>
                    </a:lnTo>
                    <a:lnTo>
                      <a:pt x="35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36"/>
              <p:cNvSpPr/>
              <p:nvPr/>
            </p:nvSpPr>
            <p:spPr>
              <a:xfrm>
                <a:off x="4155750" y="3528856"/>
                <a:ext cx="833148" cy="89306"/>
              </a:xfrm>
              <a:custGeom>
                <a:avLst/>
                <a:gdLst/>
                <a:ahLst/>
                <a:cxnLst/>
                <a:rect l="l" t="t" r="r" b="b"/>
                <a:pathLst>
                  <a:path w="16382" h="1756" extrusionOk="0">
                    <a:moveTo>
                      <a:pt x="0" y="1"/>
                    </a:moveTo>
                    <a:lnTo>
                      <a:pt x="3433" y="1755"/>
                    </a:lnTo>
                    <a:lnTo>
                      <a:pt x="12949" y="1755"/>
                    </a:lnTo>
                    <a:lnTo>
                      <a:pt x="163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6"/>
              <p:cNvSpPr/>
              <p:nvPr/>
            </p:nvSpPr>
            <p:spPr>
              <a:xfrm>
                <a:off x="4233256" y="3699531"/>
                <a:ext cx="678134" cy="89255"/>
              </a:xfrm>
              <a:custGeom>
                <a:avLst/>
                <a:gdLst/>
                <a:ahLst/>
                <a:cxnLst/>
                <a:rect l="l" t="t" r="r" b="b"/>
                <a:pathLst>
                  <a:path w="13334" h="1755" extrusionOk="0">
                    <a:moveTo>
                      <a:pt x="1909" y="0"/>
                    </a:moveTo>
                    <a:lnTo>
                      <a:pt x="0" y="1755"/>
                    </a:lnTo>
                    <a:lnTo>
                      <a:pt x="13333" y="1755"/>
                    </a:lnTo>
                    <a:lnTo>
                      <a:pt x="11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6"/>
              <p:cNvSpPr/>
              <p:nvPr/>
            </p:nvSpPr>
            <p:spPr>
              <a:xfrm>
                <a:off x="4330290" y="3618110"/>
                <a:ext cx="483401" cy="81474"/>
              </a:xfrm>
              <a:custGeom>
                <a:avLst/>
                <a:gdLst/>
                <a:ahLst/>
                <a:cxnLst/>
                <a:rect l="l" t="t" r="r" b="b"/>
                <a:pathLst>
                  <a:path w="9505" h="1602" extrusionOk="0">
                    <a:moveTo>
                      <a:pt x="1" y="0"/>
                    </a:moveTo>
                    <a:lnTo>
                      <a:pt x="1" y="1601"/>
                    </a:lnTo>
                    <a:lnTo>
                      <a:pt x="9504" y="1601"/>
                    </a:lnTo>
                    <a:lnTo>
                      <a:pt x="95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6"/>
              <p:cNvSpPr/>
              <p:nvPr/>
            </p:nvSpPr>
            <p:spPr>
              <a:xfrm>
                <a:off x="4255379" y="1595587"/>
                <a:ext cx="633837" cy="93883"/>
              </a:xfrm>
              <a:custGeom>
                <a:avLst/>
                <a:gdLst/>
                <a:ahLst/>
                <a:cxnLst/>
                <a:rect l="l" t="t" r="r" b="b"/>
                <a:pathLst>
                  <a:path w="12463" h="1846" extrusionOk="0">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4130322" y="1079085"/>
                <a:ext cx="142045" cy="142706"/>
              </a:xfrm>
              <a:custGeom>
                <a:avLst/>
                <a:gdLst/>
                <a:ahLst/>
                <a:cxnLst/>
                <a:rect l="l" t="t" r="r" b="b"/>
                <a:pathLst>
                  <a:path w="2793" h="2806" extrusionOk="0">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4500965" y="1190461"/>
                <a:ext cx="142706" cy="142706"/>
              </a:xfrm>
              <a:custGeom>
                <a:avLst/>
                <a:gdLst/>
                <a:ahLst/>
                <a:cxnLst/>
                <a:rect l="l" t="t" r="r" b="b"/>
                <a:pathLst>
                  <a:path w="2806" h="2806" extrusionOk="0">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4818158" y="1035450"/>
                <a:ext cx="142045" cy="142655"/>
              </a:xfrm>
              <a:custGeom>
                <a:avLst/>
                <a:gdLst/>
                <a:ahLst/>
                <a:cxnLst/>
                <a:rect l="l" t="t" r="r" b="b"/>
                <a:pathLst>
                  <a:path w="2793" h="2805" extrusionOk="0">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5542510" y="3991348"/>
                <a:ext cx="142655" cy="142706"/>
              </a:xfrm>
              <a:custGeom>
                <a:avLst/>
                <a:gdLst/>
                <a:ahLst/>
                <a:cxnLst/>
                <a:rect l="l" t="t" r="r" b="b"/>
                <a:pathLst>
                  <a:path w="2805" h="2806" extrusionOk="0">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5542510" y="4191317"/>
                <a:ext cx="142655" cy="142045"/>
              </a:xfrm>
              <a:custGeom>
                <a:avLst/>
                <a:gdLst/>
                <a:ahLst/>
                <a:cxnLst/>
                <a:rect l="l" t="t" r="r" b="b"/>
                <a:pathLst>
                  <a:path w="2805" h="2793" extrusionOk="0">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5542510" y="4390624"/>
                <a:ext cx="142655" cy="142045"/>
              </a:xfrm>
              <a:custGeom>
                <a:avLst/>
                <a:gdLst/>
                <a:ahLst/>
                <a:cxnLst/>
                <a:rect l="l" t="t" r="r" b="b"/>
                <a:pathLst>
                  <a:path w="2805" h="2793" extrusionOk="0">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3976582" y="3788734"/>
                <a:ext cx="1190778" cy="100393"/>
              </a:xfrm>
              <a:custGeom>
                <a:avLst/>
                <a:gdLst/>
                <a:ahLst/>
                <a:cxnLst/>
                <a:rect l="l" t="t" r="r" b="b"/>
                <a:pathLst>
                  <a:path w="23414" h="1974" extrusionOk="0">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36"/>
            <p:cNvSpPr/>
            <p:nvPr/>
          </p:nvSpPr>
          <p:spPr>
            <a:xfrm>
              <a:off x="3954300" y="28083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5754525" y="43704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36"/>
          <p:cNvSpPr/>
          <p:nvPr/>
        </p:nvSpPr>
        <p:spPr>
          <a:xfrm>
            <a:off x="342102" y="2529524"/>
            <a:ext cx="2061000" cy="15036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Caption to Audio generation</a:t>
            </a:r>
            <a:endParaRPr lang="en-US" dirty="0">
              <a:solidFill>
                <a:srgbClr val="000000"/>
              </a:solidFill>
            </a:endParaRPr>
          </a:p>
        </p:txBody>
      </p:sp>
      <p:grpSp>
        <p:nvGrpSpPr>
          <p:cNvPr id="1830" name="Google Shape;1830;p36"/>
          <p:cNvGrpSpPr/>
          <p:nvPr/>
        </p:nvGrpSpPr>
        <p:grpSpPr>
          <a:xfrm>
            <a:off x="457200" y="1368658"/>
            <a:ext cx="2157155" cy="789105"/>
            <a:chOff x="457200" y="994795"/>
            <a:chExt cx="2157155" cy="789105"/>
          </a:xfrm>
        </p:grpSpPr>
        <p:sp>
          <p:nvSpPr>
            <p:cNvPr id="1831" name="Google Shape;1831;p36"/>
            <p:cNvSpPr txBox="1"/>
            <p:nvPr/>
          </p:nvSpPr>
          <p:spPr>
            <a:xfrm>
              <a:off x="553355" y="994795"/>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Output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832" name="Google Shape;1832;p36"/>
            <p:cNvSpPr txBox="1"/>
            <p:nvPr/>
          </p:nvSpPr>
          <p:spPr>
            <a:xfrm>
              <a:off x="457200" y="1300900"/>
              <a:ext cx="2061000" cy="483000"/>
            </a:xfrm>
            <a:prstGeom prst="rect">
              <a:avLst/>
            </a:prstGeom>
            <a:noFill/>
            <a:ln>
              <a:noFill/>
            </a:ln>
          </p:spPr>
          <p:txBody>
            <a:bodyPr spcFirstLastPara="1" wrap="square" lIns="91425" tIns="91425" rIns="91425" bIns="91425" anchor="ctr" anchorCtr="0">
              <a:noAutofit/>
            </a:bodyPr>
            <a:lstStyle/>
            <a:p>
              <a:r>
                <a:rPr lang="en-US" dirty="0"/>
                <a:t>Predicted Caption</a:t>
              </a:r>
            </a:p>
          </p:txBody>
        </p:sp>
      </p:grpSp>
      <p:grpSp>
        <p:nvGrpSpPr>
          <p:cNvPr id="1833" name="Google Shape;1833;p36"/>
          <p:cNvGrpSpPr/>
          <p:nvPr/>
        </p:nvGrpSpPr>
        <p:grpSpPr>
          <a:xfrm>
            <a:off x="6625799" y="1346988"/>
            <a:ext cx="2279138" cy="810787"/>
            <a:chOff x="457199" y="2101238"/>
            <a:chExt cx="2279138" cy="810787"/>
          </a:xfrm>
        </p:grpSpPr>
        <p:sp>
          <p:nvSpPr>
            <p:cNvPr id="1834" name="Google Shape;1834;p36"/>
            <p:cNvSpPr txBox="1"/>
            <p:nvPr/>
          </p:nvSpPr>
          <p:spPr>
            <a:xfrm>
              <a:off x="675337" y="2101238"/>
              <a:ext cx="20610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Extra Condensed"/>
                  <a:ea typeface="Fira Sans Extra Condensed"/>
                  <a:cs typeface="Fira Sans Extra Condensed"/>
                  <a:sym typeface="Fira Sans Extra Condensed"/>
                </a:rPr>
                <a:t>Outputs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835" name="Google Shape;1835;p36"/>
            <p:cNvSpPr txBox="1"/>
            <p:nvPr/>
          </p:nvSpPr>
          <p:spPr>
            <a:xfrm>
              <a:off x="457199" y="2429025"/>
              <a:ext cx="2279137" cy="483000"/>
            </a:xfrm>
            <a:prstGeom prst="rect">
              <a:avLst/>
            </a:prstGeom>
            <a:noFill/>
            <a:ln>
              <a:noFill/>
            </a:ln>
          </p:spPr>
          <p:txBody>
            <a:bodyPr spcFirstLastPara="1" wrap="square" lIns="91425" tIns="91425" rIns="91425" bIns="91425" anchor="ctr" anchorCtr="0">
              <a:noAutofit/>
            </a:bodyPr>
            <a:lstStyle/>
            <a:p>
              <a:r>
                <a:rPr lang="en-US" dirty="0"/>
                <a:t>By using beam search</a:t>
              </a:r>
            </a:p>
          </p:txBody>
        </p:sp>
      </p:grpSp>
      <p:sp>
        <p:nvSpPr>
          <p:cNvPr id="1836" name="Google Shape;1836;p36"/>
          <p:cNvSpPr/>
          <p:nvPr/>
        </p:nvSpPr>
        <p:spPr>
          <a:xfrm>
            <a:off x="356500" y="1450413"/>
            <a:ext cx="142200" cy="1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6641477" y="2571359"/>
            <a:ext cx="2061000" cy="15036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6701737" y="1463458"/>
            <a:ext cx="142200" cy="142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36"/>
          <p:cNvCxnSpPr>
            <a:cxnSpLocks/>
            <a:stCxn id="1828" idx="3"/>
            <a:endCxn id="1826" idx="2"/>
          </p:cNvCxnSpPr>
          <p:nvPr/>
        </p:nvCxnSpPr>
        <p:spPr>
          <a:xfrm flipV="1">
            <a:off x="2403102" y="2879450"/>
            <a:ext cx="1501535" cy="401874"/>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850" name="Google Shape;1850;p36"/>
          <p:cNvCxnSpPr>
            <a:cxnSpLocks/>
            <a:stCxn id="1842" idx="1"/>
          </p:cNvCxnSpPr>
          <p:nvPr/>
        </p:nvCxnSpPr>
        <p:spPr>
          <a:xfrm rot="10800000">
            <a:off x="5549415" y="3070237"/>
            <a:ext cx="1092062" cy="252922"/>
          </a:xfrm>
          <a:prstGeom prst="curvedConnector3">
            <a:avLst>
              <a:gd name="adj1" fmla="val 50000"/>
            </a:avLst>
          </a:prstGeom>
          <a:noFill/>
          <a:ln w="9525" cap="flat" cmpd="sng">
            <a:solidFill>
              <a:schemeClr val="dk2"/>
            </a:solidFill>
            <a:prstDash val="solid"/>
            <a:round/>
            <a:headEnd type="none" w="med" len="med"/>
            <a:tailEnd type="stealth" w="med" len="med"/>
          </a:ln>
        </p:spPr>
      </p:cxnSp>
      <p:pic>
        <p:nvPicPr>
          <p:cNvPr id="2" name="Pre caption" descr="Pre caption">
            <a:hlinkClick r:id="" action="ppaction://media"/>
            <a:extLst>
              <a:ext uri="{FF2B5EF4-FFF2-40B4-BE49-F238E27FC236}">
                <a16:creationId xmlns:a16="http://schemas.microsoft.com/office/drawing/2014/main" id="{73F91D47-4F6A-694B-B02C-8DB9EC1C99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6202" y="2823032"/>
            <a:ext cx="812800" cy="812800"/>
          </a:xfrm>
          <a:prstGeom prst="rect">
            <a:avLst/>
          </a:prstGeom>
        </p:spPr>
      </p:pic>
      <p:pic>
        <p:nvPicPr>
          <p:cNvPr id="6" name="caption" descr="caption">
            <a:hlinkClick r:id="" action="ppaction://media"/>
            <a:extLst>
              <a:ext uri="{FF2B5EF4-FFF2-40B4-BE49-F238E27FC236}">
                <a16:creationId xmlns:a16="http://schemas.microsoft.com/office/drawing/2014/main" id="{97AE13A5-C54F-0047-B93A-A8F9E1D5BD8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265577" y="2879450"/>
            <a:ext cx="812800" cy="812800"/>
          </a:xfrm>
          <a:prstGeom prst="rect">
            <a:avLst/>
          </a:prstGeom>
        </p:spPr>
      </p:pic>
      <p:pic>
        <p:nvPicPr>
          <p:cNvPr id="72" name="صورة 71">
            <a:extLst>
              <a:ext uri="{FF2B5EF4-FFF2-40B4-BE49-F238E27FC236}">
                <a16:creationId xmlns:a16="http://schemas.microsoft.com/office/drawing/2014/main" id="{0F918A47-70A1-B542-BC40-E26A9B62FF0D}"/>
              </a:ext>
            </a:extLst>
          </p:cNvPr>
          <p:cNvPicPr>
            <a:picLocks noChangeAspect="1"/>
          </p:cNvPicPr>
          <p:nvPr/>
        </p:nvPicPr>
        <p:blipFill>
          <a:blip r:embed="rId8"/>
          <a:stretch>
            <a:fillRect/>
          </a:stretch>
        </p:blipFill>
        <p:spPr>
          <a:xfrm>
            <a:off x="3403260" y="1903788"/>
            <a:ext cx="2241309" cy="1602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16"/>
        <p:cNvGrpSpPr/>
        <p:nvPr/>
      </p:nvGrpSpPr>
      <p:grpSpPr>
        <a:xfrm>
          <a:off x="0" y="0"/>
          <a:ext cx="0" cy="0"/>
          <a:chOff x="0" y="0"/>
          <a:chExt cx="0" cy="0"/>
        </a:xfrm>
      </p:grpSpPr>
      <p:sp>
        <p:nvSpPr>
          <p:cNvPr id="2518" name="Google Shape;2518;p47"/>
          <p:cNvSpPr txBox="1"/>
          <p:nvPr/>
        </p:nvSpPr>
        <p:spPr>
          <a:xfrm>
            <a:off x="1048350" y="20893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solidFill>
                  <a:srgbClr val="FFFFFF"/>
                </a:solidFill>
              </a:rPr>
              <a:t>Thank You</a:t>
            </a:r>
            <a:endParaRPr sz="4400" b="1" dirty="0">
              <a:solidFill>
                <a:srgbClr val="FFFFFF"/>
              </a:solidFill>
            </a:endParaRPr>
          </a:p>
        </p:txBody>
      </p:sp>
      <p:sp>
        <p:nvSpPr>
          <p:cNvPr id="5" name="Google Shape;2518;p47">
            <a:extLst>
              <a:ext uri="{FF2B5EF4-FFF2-40B4-BE49-F238E27FC236}">
                <a16:creationId xmlns:a16="http://schemas.microsoft.com/office/drawing/2014/main" id="{79A4C073-E30F-354F-9698-D6A8CB446019}"/>
              </a:ext>
            </a:extLst>
          </p:cNvPr>
          <p:cNvSpPr txBox="1"/>
          <p:nvPr/>
        </p:nvSpPr>
        <p:spPr>
          <a:xfrm>
            <a:off x="1048350" y="333291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rgbClr val="FFFFFF"/>
                </a:solidFill>
              </a:rPr>
              <a:t>Any Question ?</a:t>
            </a:r>
            <a:endParaRPr sz="2000" dirty="0">
              <a:solidFill>
                <a:srgbClr val="FFFFFF"/>
              </a:solidFill>
            </a:endParaRPr>
          </a:p>
        </p:txBody>
      </p:sp>
      <p:sp>
        <p:nvSpPr>
          <p:cNvPr id="2" name="مربع نص 1">
            <a:extLst>
              <a:ext uri="{FF2B5EF4-FFF2-40B4-BE49-F238E27FC236}">
                <a16:creationId xmlns:a16="http://schemas.microsoft.com/office/drawing/2014/main" id="{2566492D-70EC-EA4F-A514-4EECC996E053}"/>
              </a:ext>
            </a:extLst>
          </p:cNvPr>
          <p:cNvSpPr txBox="1"/>
          <p:nvPr/>
        </p:nvSpPr>
        <p:spPr>
          <a:xfrm>
            <a:off x="2351280" y="1350686"/>
            <a:ext cx="4564527" cy="523220"/>
          </a:xfrm>
          <a:prstGeom prst="rect">
            <a:avLst/>
          </a:prstGeom>
          <a:noFill/>
        </p:spPr>
        <p:txBody>
          <a:bodyPr wrap="square" rtlCol="1">
            <a:spAutoFit/>
          </a:bodyPr>
          <a:lstStyle/>
          <a:p>
            <a:r>
              <a:rPr lang="en-US" dirty="0">
                <a:solidFill>
                  <a:schemeClr val="bg1"/>
                </a:solidFill>
              </a:rPr>
              <a:t>Future work : create an application to help blind people </a:t>
            </a:r>
            <a:r>
              <a:rPr lang="en-US" dirty="0">
                <a:solidFill>
                  <a:schemeClr val="bg1"/>
                </a:solidFill>
                <a:latin typeface="Roboto"/>
                <a:ea typeface="Roboto"/>
                <a:cs typeface="Roboto"/>
                <a:sym typeface="Roboto"/>
              </a:rPr>
              <a:t>explain the pictures accordingly in an audible </a:t>
            </a:r>
            <a:r>
              <a:rPr lang="en-US">
                <a:solidFill>
                  <a:schemeClr val="bg1"/>
                </a:solidFill>
                <a:latin typeface="Roboto"/>
                <a:ea typeface="Roboto"/>
                <a:cs typeface="Roboto"/>
                <a:sym typeface="Roboto"/>
              </a:rPr>
              <a:t>manner.</a:t>
            </a:r>
            <a:endParaRPr lang="en-US" dirty="0">
              <a:solidFill>
                <a:schemeClr val="bg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876800" y="1685925"/>
            <a:ext cx="3819600" cy="2562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57175" y="1685925"/>
            <a:ext cx="3819600" cy="25623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960660" y="12801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Eye For Blind</a:t>
            </a:r>
            <a:endParaRPr dirty="0"/>
          </a:p>
        </p:txBody>
      </p:sp>
      <p:grpSp>
        <p:nvGrpSpPr>
          <p:cNvPr id="337" name="Google Shape;337;p17"/>
          <p:cNvGrpSpPr/>
          <p:nvPr/>
        </p:nvGrpSpPr>
        <p:grpSpPr>
          <a:xfrm>
            <a:off x="716345" y="1436401"/>
            <a:ext cx="472011" cy="472011"/>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7"/>
          <p:cNvGrpSpPr/>
          <p:nvPr/>
        </p:nvGrpSpPr>
        <p:grpSpPr>
          <a:xfrm>
            <a:off x="5115047" y="1436307"/>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7"/>
          <p:cNvGrpSpPr/>
          <p:nvPr/>
        </p:nvGrpSpPr>
        <p:grpSpPr>
          <a:xfrm>
            <a:off x="609659" y="2314187"/>
            <a:ext cx="3489050" cy="1415200"/>
            <a:chOff x="695359" y="2302076"/>
            <a:chExt cx="3489050" cy="1415200"/>
          </a:xfrm>
        </p:grpSpPr>
        <p:sp>
          <p:nvSpPr>
            <p:cNvPr id="350" name="Google Shape;350;p17"/>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Introduction :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51" name="Google Shape;351;p17"/>
            <p:cNvSpPr txBox="1"/>
            <p:nvPr/>
          </p:nvSpPr>
          <p:spPr>
            <a:xfrm>
              <a:off x="695374" y="2583876"/>
              <a:ext cx="3489035" cy="1133400"/>
            </a:xfrm>
            <a:prstGeom prst="rect">
              <a:avLst/>
            </a:prstGeom>
            <a:noFill/>
            <a:ln>
              <a:noFill/>
            </a:ln>
          </p:spPr>
          <p:txBody>
            <a:bodyPr spcFirstLastPara="1" wrap="square" lIns="91425" tIns="91425" rIns="91425" bIns="91425" anchor="t" anchorCtr="0">
              <a:noAutofit/>
            </a:bodyPr>
            <a:lstStyle/>
            <a:p>
              <a:pPr marL="320040" lvl="0" indent="-317500" algn="just">
                <a:buSzPts val="1400"/>
                <a:buFont typeface="Roboto"/>
                <a:buChar char="●"/>
              </a:pPr>
              <a:endParaRPr lang="en-US" dirty="0">
                <a:latin typeface="Roboto"/>
                <a:ea typeface="Roboto"/>
                <a:cs typeface="Roboto"/>
                <a:sym typeface="Roboto"/>
              </a:endParaRPr>
            </a:p>
          </p:txBody>
        </p:sp>
      </p:grpSp>
      <p:sp>
        <p:nvSpPr>
          <p:cNvPr id="353" name="Google Shape;353;p17"/>
          <p:cNvSpPr txBox="1"/>
          <p:nvPr/>
        </p:nvSpPr>
        <p:spPr>
          <a:xfrm>
            <a:off x="5076101" y="2259475"/>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Goal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55" name="Google Shape;355;p17"/>
          <p:cNvSpPr/>
          <p:nvPr/>
        </p:nvSpPr>
        <p:spPr>
          <a:xfrm>
            <a:off x="4184410" y="2574675"/>
            <a:ext cx="784800" cy="78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&gt;</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 name="مربع نص 1">
            <a:extLst>
              <a:ext uri="{FF2B5EF4-FFF2-40B4-BE49-F238E27FC236}">
                <a16:creationId xmlns:a16="http://schemas.microsoft.com/office/drawing/2014/main" id="{E0C2BC21-3ED8-9E4B-A33F-36EFED5BFDF5}"/>
              </a:ext>
            </a:extLst>
          </p:cNvPr>
          <p:cNvSpPr txBox="1"/>
          <p:nvPr/>
        </p:nvSpPr>
        <p:spPr>
          <a:xfrm>
            <a:off x="592413" y="2641241"/>
            <a:ext cx="3708609" cy="1600438"/>
          </a:xfrm>
          <a:prstGeom prst="rect">
            <a:avLst/>
          </a:prstGeom>
          <a:noFill/>
        </p:spPr>
        <p:txBody>
          <a:bodyPr wrap="square" rtlCol="1">
            <a:spAutoFit/>
          </a:bodyPr>
          <a:lstStyle/>
          <a:p>
            <a:r>
              <a:rPr lang="en-US" dirty="0">
                <a:latin typeface="Roboto"/>
                <a:ea typeface="Roboto"/>
                <a:cs typeface="Roboto"/>
                <a:sym typeface="Roboto"/>
              </a:rPr>
              <a:t>The project, "Eye for Blind," aims to create a deep learning model that can explain the content of an image in the form of speech through caption generation with the attention mechanism on the Flickr8K data set</a:t>
            </a:r>
          </a:p>
          <a:p>
            <a:endParaRPr lang="ar-SA" dirty="0"/>
          </a:p>
        </p:txBody>
      </p:sp>
      <p:sp>
        <p:nvSpPr>
          <p:cNvPr id="3" name="مربع نص 2">
            <a:extLst>
              <a:ext uri="{FF2B5EF4-FFF2-40B4-BE49-F238E27FC236}">
                <a16:creationId xmlns:a16="http://schemas.microsoft.com/office/drawing/2014/main" id="{9F244C70-791C-6B48-A77F-EE65230593B6}"/>
              </a:ext>
            </a:extLst>
          </p:cNvPr>
          <p:cNvSpPr txBox="1"/>
          <p:nvPr/>
        </p:nvSpPr>
        <p:spPr>
          <a:xfrm>
            <a:off x="5115047" y="2685170"/>
            <a:ext cx="3667188" cy="1384995"/>
          </a:xfrm>
          <a:prstGeom prst="rect">
            <a:avLst/>
          </a:prstGeom>
          <a:noFill/>
        </p:spPr>
        <p:txBody>
          <a:bodyPr wrap="square" rtlCol="1">
            <a:spAutoFit/>
          </a:bodyPr>
          <a:lstStyle/>
          <a:p>
            <a:r>
              <a:rPr lang="en-US" dirty="0">
                <a:latin typeface="Roboto"/>
                <a:ea typeface="Roboto"/>
                <a:cs typeface="Roboto"/>
                <a:sym typeface="Roboto"/>
              </a:rPr>
              <a:t>It aims to use text to speech conversion in order to showcase our result in an audio format, thus, allowing us to  recognize the objects and explain them accordingly in an audible manner.</a:t>
            </a:r>
          </a:p>
          <a:p>
            <a:endParaRPr lang="ar-S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35"/>
          <p:cNvSpPr/>
          <p:nvPr/>
        </p:nvSpPr>
        <p:spPr>
          <a:xfrm>
            <a:off x="2136979" y="1193779"/>
            <a:ext cx="824700" cy="824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rot="10800000">
            <a:off x="6031506" y="1193780"/>
            <a:ext cx="824700" cy="824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rot="5400000">
            <a:off x="4146773" y="1193780"/>
            <a:ext cx="824700" cy="824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rot="11582414">
            <a:off x="7912019" y="1193780"/>
            <a:ext cx="824700" cy="82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Tools</a:t>
            </a:r>
            <a:endParaRPr dirty="0"/>
          </a:p>
        </p:txBody>
      </p:sp>
      <p:sp>
        <p:nvSpPr>
          <p:cNvPr id="1771" name="Google Shape;1771;p35"/>
          <p:cNvSpPr/>
          <p:nvPr/>
        </p:nvSpPr>
        <p:spPr>
          <a:xfrm rot="221569">
            <a:off x="361821" y="1182139"/>
            <a:ext cx="824700" cy="82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صورة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435" y="1364122"/>
            <a:ext cx="457722" cy="4577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صورة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205" y="1280044"/>
            <a:ext cx="540327" cy="625879"/>
          </a:xfrm>
          <a:prstGeom prst="rect">
            <a:avLst/>
          </a:prstGeom>
        </p:spPr>
      </p:pic>
      <p:pic>
        <p:nvPicPr>
          <p:cNvPr id="5" name="صورة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709" y="1347901"/>
            <a:ext cx="586924" cy="546291"/>
          </a:xfrm>
          <a:prstGeom prst="rect">
            <a:avLst/>
          </a:prstGeom>
        </p:spPr>
      </p:pic>
      <p:pic>
        <p:nvPicPr>
          <p:cNvPr id="6" name="صورة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9067" y="1343589"/>
            <a:ext cx="498788" cy="498788"/>
          </a:xfrm>
          <a:prstGeom prst="rect">
            <a:avLst/>
          </a:prstGeom>
        </p:spPr>
      </p:pic>
      <p:pic>
        <p:nvPicPr>
          <p:cNvPr id="7" name="صورة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1505" y="1428309"/>
            <a:ext cx="803666" cy="355639"/>
          </a:xfrm>
          <a:prstGeom prst="rect">
            <a:avLst/>
          </a:prstGeom>
        </p:spPr>
      </p:pic>
      <p:sp>
        <p:nvSpPr>
          <p:cNvPr id="55" name="Google Shape;1743;p35">
            <a:extLst>
              <a:ext uri="{FF2B5EF4-FFF2-40B4-BE49-F238E27FC236}">
                <a16:creationId xmlns:a16="http://schemas.microsoft.com/office/drawing/2014/main" id="{246CCFA9-E9AE-D14C-81B4-BEA3866EE96A}"/>
              </a:ext>
            </a:extLst>
          </p:cNvPr>
          <p:cNvSpPr txBox="1">
            <a:spLocks/>
          </p:cNvSpPr>
          <p:nvPr/>
        </p:nvSpPr>
        <p:spPr>
          <a:xfrm>
            <a:off x="457200" y="2738441"/>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Challenges</a:t>
            </a:r>
          </a:p>
        </p:txBody>
      </p:sp>
      <p:sp>
        <p:nvSpPr>
          <p:cNvPr id="58" name="Google Shape;1836;p36">
            <a:extLst>
              <a:ext uri="{FF2B5EF4-FFF2-40B4-BE49-F238E27FC236}">
                <a16:creationId xmlns:a16="http://schemas.microsoft.com/office/drawing/2014/main" id="{C3116E02-4ECF-164B-A19F-7DDDBAF17EA8}"/>
              </a:ext>
            </a:extLst>
          </p:cNvPr>
          <p:cNvSpPr/>
          <p:nvPr/>
        </p:nvSpPr>
        <p:spPr>
          <a:xfrm>
            <a:off x="2407129" y="3533796"/>
            <a:ext cx="142200" cy="14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36;p36">
            <a:extLst>
              <a:ext uri="{FF2B5EF4-FFF2-40B4-BE49-F238E27FC236}">
                <a16:creationId xmlns:a16="http://schemas.microsoft.com/office/drawing/2014/main" id="{EB39C4FC-7DAA-1F4A-AD3C-1780984D0234}"/>
              </a:ext>
            </a:extLst>
          </p:cNvPr>
          <p:cNvSpPr/>
          <p:nvPr/>
        </p:nvSpPr>
        <p:spPr>
          <a:xfrm>
            <a:off x="5068260" y="3538838"/>
            <a:ext cx="142200" cy="14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مربع نص 1">
            <a:extLst>
              <a:ext uri="{FF2B5EF4-FFF2-40B4-BE49-F238E27FC236}">
                <a16:creationId xmlns:a16="http://schemas.microsoft.com/office/drawing/2014/main" id="{6D28B6AA-B987-5F41-9BD1-4A1D73ACF4BC}"/>
              </a:ext>
            </a:extLst>
          </p:cNvPr>
          <p:cNvSpPr txBox="1"/>
          <p:nvPr/>
        </p:nvSpPr>
        <p:spPr>
          <a:xfrm>
            <a:off x="5276867" y="3461230"/>
            <a:ext cx="1377300" cy="307777"/>
          </a:xfrm>
          <a:prstGeom prst="rect">
            <a:avLst/>
          </a:prstGeom>
          <a:noFill/>
        </p:spPr>
        <p:txBody>
          <a:bodyPr wrap="none" rtlCol="1">
            <a:spAutoFit/>
          </a:bodyPr>
          <a:lstStyle/>
          <a:p>
            <a:pPr marR="0" algn="r" rtl="1">
              <a:lnSpc>
                <a:spcPct val="100000"/>
              </a:lnSpc>
              <a:spcBef>
                <a:spcPts val="0"/>
              </a:spcBef>
              <a:spcAft>
                <a:spcPts val="0"/>
              </a:spcAft>
              <a:buClr>
                <a:srgbClr val="000000"/>
              </a:buClr>
              <a:buFont typeface="Arial"/>
            </a:pPr>
            <a:r>
              <a:rPr lang="en-US" b="1" dirty="0"/>
              <a:t>Long time run</a:t>
            </a:r>
            <a:endParaRPr lang="ar-SA" b="1" dirty="0"/>
          </a:p>
        </p:txBody>
      </p:sp>
      <p:sp>
        <p:nvSpPr>
          <p:cNvPr id="8" name="مربع نص 7">
            <a:extLst>
              <a:ext uri="{FF2B5EF4-FFF2-40B4-BE49-F238E27FC236}">
                <a16:creationId xmlns:a16="http://schemas.microsoft.com/office/drawing/2014/main" id="{AC5FD75C-AA09-B44E-925E-1917343C388C}"/>
              </a:ext>
            </a:extLst>
          </p:cNvPr>
          <p:cNvSpPr txBox="1"/>
          <p:nvPr/>
        </p:nvSpPr>
        <p:spPr>
          <a:xfrm>
            <a:off x="2575399" y="3451007"/>
            <a:ext cx="1633781" cy="307777"/>
          </a:xfrm>
          <a:prstGeom prst="rect">
            <a:avLst/>
          </a:prstGeom>
          <a:noFill/>
        </p:spPr>
        <p:txBody>
          <a:bodyPr wrap="none" rtlCol="1">
            <a:spAutoFit/>
          </a:bodyPr>
          <a:lstStyle/>
          <a:p>
            <a:r>
              <a:rPr lang="en-US" b="1" dirty="0"/>
              <a:t>upload Zip folder</a:t>
            </a:r>
            <a:endParaRPr lang="ar-SA" b="1" dirty="0"/>
          </a:p>
        </p:txBody>
      </p:sp>
      <p:sp>
        <p:nvSpPr>
          <p:cNvPr id="10" name="مربع نص 9">
            <a:extLst>
              <a:ext uri="{FF2B5EF4-FFF2-40B4-BE49-F238E27FC236}">
                <a16:creationId xmlns:a16="http://schemas.microsoft.com/office/drawing/2014/main" id="{7C40F380-2423-554F-B63A-71FECF78CCEA}"/>
              </a:ext>
            </a:extLst>
          </p:cNvPr>
          <p:cNvSpPr txBox="1"/>
          <p:nvPr/>
        </p:nvSpPr>
        <p:spPr>
          <a:xfrm>
            <a:off x="244218" y="2224007"/>
            <a:ext cx="1059906" cy="307777"/>
          </a:xfrm>
          <a:prstGeom prst="rect">
            <a:avLst/>
          </a:prstGeom>
          <a:noFill/>
        </p:spPr>
        <p:txBody>
          <a:bodyPr wrap="none" rtlCol="1">
            <a:spAutoFit/>
          </a:bodyPr>
          <a:lstStyle/>
          <a:p>
            <a:r>
              <a:rPr lang="en-US" dirty="0" err="1"/>
              <a:t>powerpoint</a:t>
            </a:r>
            <a:endParaRPr lang="ar-SA" dirty="0"/>
          </a:p>
        </p:txBody>
      </p:sp>
      <p:sp>
        <p:nvSpPr>
          <p:cNvPr id="11" name="مربع نص 10">
            <a:extLst>
              <a:ext uri="{FF2B5EF4-FFF2-40B4-BE49-F238E27FC236}">
                <a16:creationId xmlns:a16="http://schemas.microsoft.com/office/drawing/2014/main" id="{F1AFBD8D-6A83-8B48-8518-0E76F9FAA328}"/>
              </a:ext>
            </a:extLst>
          </p:cNvPr>
          <p:cNvSpPr txBox="1"/>
          <p:nvPr/>
        </p:nvSpPr>
        <p:spPr>
          <a:xfrm>
            <a:off x="2168455" y="2263973"/>
            <a:ext cx="702436" cy="307777"/>
          </a:xfrm>
          <a:prstGeom prst="rect">
            <a:avLst/>
          </a:prstGeom>
          <a:noFill/>
        </p:spPr>
        <p:txBody>
          <a:bodyPr wrap="none" rtlCol="1">
            <a:spAutoFit/>
          </a:bodyPr>
          <a:lstStyle/>
          <a:p>
            <a:r>
              <a:rPr lang="en-US" dirty="0" err="1"/>
              <a:t>gitHub</a:t>
            </a:r>
            <a:endParaRPr lang="ar-SA" dirty="0"/>
          </a:p>
        </p:txBody>
      </p:sp>
      <p:sp>
        <p:nvSpPr>
          <p:cNvPr id="12" name="مربع نص 11">
            <a:extLst>
              <a:ext uri="{FF2B5EF4-FFF2-40B4-BE49-F238E27FC236}">
                <a16:creationId xmlns:a16="http://schemas.microsoft.com/office/drawing/2014/main" id="{CDE17E0B-FCD7-F14A-B950-5B596B8A02CC}"/>
              </a:ext>
            </a:extLst>
          </p:cNvPr>
          <p:cNvSpPr txBox="1"/>
          <p:nvPr/>
        </p:nvSpPr>
        <p:spPr>
          <a:xfrm>
            <a:off x="4177625" y="2233163"/>
            <a:ext cx="721672" cy="307777"/>
          </a:xfrm>
          <a:prstGeom prst="rect">
            <a:avLst/>
          </a:prstGeom>
          <a:noFill/>
        </p:spPr>
        <p:txBody>
          <a:bodyPr wrap="none" rtlCol="1">
            <a:spAutoFit/>
          </a:bodyPr>
          <a:lstStyle/>
          <a:p>
            <a:r>
              <a:rPr lang="en-US" dirty="0"/>
              <a:t>python</a:t>
            </a:r>
            <a:endParaRPr lang="ar-SA" dirty="0"/>
          </a:p>
        </p:txBody>
      </p:sp>
      <p:sp>
        <p:nvSpPr>
          <p:cNvPr id="13" name="مربع نص 12">
            <a:extLst>
              <a:ext uri="{FF2B5EF4-FFF2-40B4-BE49-F238E27FC236}">
                <a16:creationId xmlns:a16="http://schemas.microsoft.com/office/drawing/2014/main" id="{79C7698D-F014-BB49-85F0-2EA9B40ACE8C}"/>
              </a:ext>
            </a:extLst>
          </p:cNvPr>
          <p:cNvSpPr txBox="1"/>
          <p:nvPr/>
        </p:nvSpPr>
        <p:spPr>
          <a:xfrm>
            <a:off x="6031505" y="2225547"/>
            <a:ext cx="870751" cy="307777"/>
          </a:xfrm>
          <a:prstGeom prst="rect">
            <a:avLst/>
          </a:prstGeom>
          <a:noFill/>
        </p:spPr>
        <p:txBody>
          <a:bodyPr wrap="none" rtlCol="1">
            <a:spAutoFit/>
          </a:bodyPr>
          <a:lstStyle/>
          <a:p>
            <a:r>
              <a:rPr lang="en-US" dirty="0"/>
              <a:t>Libraries</a:t>
            </a:r>
            <a:endParaRPr lang="ar-SA" dirty="0"/>
          </a:p>
        </p:txBody>
      </p:sp>
      <p:sp>
        <p:nvSpPr>
          <p:cNvPr id="14" name="مربع نص 13">
            <a:extLst>
              <a:ext uri="{FF2B5EF4-FFF2-40B4-BE49-F238E27FC236}">
                <a16:creationId xmlns:a16="http://schemas.microsoft.com/office/drawing/2014/main" id="{354D3114-3575-2640-B89F-9AA5D61BF4CE}"/>
              </a:ext>
            </a:extLst>
          </p:cNvPr>
          <p:cNvSpPr txBox="1"/>
          <p:nvPr/>
        </p:nvSpPr>
        <p:spPr>
          <a:xfrm>
            <a:off x="7938685" y="2224006"/>
            <a:ext cx="771365" cy="307777"/>
          </a:xfrm>
          <a:prstGeom prst="rect">
            <a:avLst/>
          </a:prstGeom>
          <a:noFill/>
        </p:spPr>
        <p:txBody>
          <a:bodyPr wrap="none" rtlCol="1">
            <a:spAutoFit/>
          </a:bodyPr>
          <a:lstStyle/>
          <a:p>
            <a:r>
              <a:rPr lang="en-US" dirty="0" err="1"/>
              <a:t>Jupyter</a:t>
            </a:r>
            <a:endParaRPr lang="ar-SA"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45"/>
          <p:cNvSpPr/>
          <p:nvPr/>
        </p:nvSpPr>
        <p:spPr>
          <a:xfrm>
            <a:off x="3543300" y="1162050"/>
            <a:ext cx="2057400" cy="103830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6619875" y="1162050"/>
            <a:ext cx="2057400" cy="1038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466725" y="1162050"/>
            <a:ext cx="2057400" cy="103830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 flow</a:t>
            </a:r>
            <a:endParaRPr dirty="0"/>
          </a:p>
        </p:txBody>
      </p:sp>
      <p:grpSp>
        <p:nvGrpSpPr>
          <p:cNvPr id="2316" name="Google Shape;2316;p45"/>
          <p:cNvGrpSpPr/>
          <p:nvPr/>
        </p:nvGrpSpPr>
        <p:grpSpPr>
          <a:xfrm>
            <a:off x="6629400" y="934075"/>
            <a:ext cx="2057400" cy="942311"/>
            <a:chOff x="6629400" y="934075"/>
            <a:chExt cx="2057400" cy="942311"/>
          </a:xfrm>
        </p:grpSpPr>
        <p:sp>
          <p:nvSpPr>
            <p:cNvPr id="2317" name="Google Shape;2317;p45"/>
            <p:cNvSpPr/>
            <p:nvPr/>
          </p:nvSpPr>
          <p:spPr>
            <a:xfrm>
              <a:off x="7379250" y="934075"/>
              <a:ext cx="519600" cy="371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2318" name="Google Shape;2318;p45"/>
            <p:cNvSpPr txBox="1"/>
            <p:nvPr/>
          </p:nvSpPr>
          <p:spPr>
            <a:xfrm>
              <a:off x="6629400" y="1544586"/>
              <a:ext cx="2057400" cy="331800"/>
            </a:xfrm>
            <a:prstGeom prst="rect">
              <a:avLst/>
            </a:prstGeom>
            <a:noFill/>
            <a:ln>
              <a:noFill/>
            </a:ln>
          </p:spPr>
          <p:txBody>
            <a:bodyPr spcFirstLastPara="1" wrap="square" lIns="91425" tIns="91425" rIns="91425" bIns="91425" anchor="ctr" anchorCtr="0">
              <a:noAutofit/>
            </a:bodyPr>
            <a:lstStyle/>
            <a:p>
              <a:pPr lvl="0" algn="ctr"/>
              <a:r>
                <a:rPr lang="en-US" sz="1800" b="1" dirty="0">
                  <a:latin typeface="Fira Sans Extra Condensed"/>
                  <a:ea typeface="Fira Sans Extra Condensed"/>
                  <a:cs typeface="Fira Sans Extra Condensed"/>
                  <a:sym typeface="Fira Sans Extra Condensed"/>
                </a:rPr>
                <a:t>Create the train &amp; test data</a:t>
              </a:r>
            </a:p>
          </p:txBody>
        </p:sp>
      </p:grpSp>
      <p:grpSp>
        <p:nvGrpSpPr>
          <p:cNvPr id="2320" name="Google Shape;2320;p45"/>
          <p:cNvGrpSpPr/>
          <p:nvPr/>
        </p:nvGrpSpPr>
        <p:grpSpPr>
          <a:xfrm>
            <a:off x="3543300" y="934075"/>
            <a:ext cx="2057400" cy="933075"/>
            <a:chOff x="3543300" y="934075"/>
            <a:chExt cx="2057400" cy="933075"/>
          </a:xfrm>
        </p:grpSpPr>
        <p:sp>
          <p:nvSpPr>
            <p:cNvPr id="2321" name="Google Shape;2321;p45"/>
            <p:cNvSpPr/>
            <p:nvPr/>
          </p:nvSpPr>
          <p:spPr>
            <a:xfrm>
              <a:off x="4302675" y="934075"/>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2322" name="Google Shape;2322;p45"/>
            <p:cNvSpPr txBox="1"/>
            <p:nvPr/>
          </p:nvSpPr>
          <p:spPr>
            <a:xfrm>
              <a:off x="3543300" y="1535350"/>
              <a:ext cx="2057400" cy="331800"/>
            </a:xfrm>
            <a:prstGeom prst="rect">
              <a:avLst/>
            </a:prstGeom>
            <a:noFill/>
            <a:ln>
              <a:noFill/>
            </a:ln>
          </p:spPr>
          <p:txBody>
            <a:bodyPr spcFirstLastPara="1" wrap="square" lIns="91425" tIns="91425" rIns="91425" bIns="91425" anchor="ctr" anchorCtr="0">
              <a:noAutofit/>
            </a:bodyPr>
            <a:lstStyle/>
            <a:p>
              <a:pPr lvl="0" algn="ctr"/>
              <a:r>
                <a:rPr lang="en-US" sz="1800" b="1" dirty="0">
                  <a:latin typeface="Fira Sans Extra Condensed"/>
                  <a:ea typeface="Fira Sans Extra Condensed"/>
                  <a:cs typeface="Fira Sans Extra Condensed"/>
                  <a:sym typeface="Fira Sans Extra Condensed"/>
                </a:rPr>
                <a:t>Pre-Processing </a:t>
              </a:r>
            </a:p>
          </p:txBody>
        </p:sp>
      </p:grpSp>
      <p:grpSp>
        <p:nvGrpSpPr>
          <p:cNvPr id="2324" name="Google Shape;2324;p45"/>
          <p:cNvGrpSpPr/>
          <p:nvPr/>
        </p:nvGrpSpPr>
        <p:grpSpPr>
          <a:xfrm>
            <a:off x="520150" y="934075"/>
            <a:ext cx="2057400" cy="906562"/>
            <a:chOff x="520150" y="934075"/>
            <a:chExt cx="2057400" cy="906562"/>
          </a:xfrm>
        </p:grpSpPr>
        <p:sp>
          <p:nvSpPr>
            <p:cNvPr id="2325" name="Google Shape;2325;p45"/>
            <p:cNvSpPr txBox="1"/>
            <p:nvPr/>
          </p:nvSpPr>
          <p:spPr>
            <a:xfrm>
              <a:off x="520150" y="1508837"/>
              <a:ext cx="2057400" cy="331800"/>
            </a:xfrm>
            <a:prstGeom prst="rect">
              <a:avLst/>
            </a:prstGeom>
            <a:noFill/>
            <a:ln>
              <a:noFill/>
            </a:ln>
          </p:spPr>
          <p:txBody>
            <a:bodyPr spcFirstLastPara="1" wrap="square" lIns="91425" tIns="91425" rIns="91425" bIns="91425" anchor="ctr" anchorCtr="0">
              <a:noAutofit/>
            </a:bodyPr>
            <a:lstStyle/>
            <a:p>
              <a:pPr lvl="0"/>
              <a:r>
                <a:rPr lang="en-US" sz="1800" b="1" dirty="0">
                  <a:latin typeface="Fira Sans Extra Condensed"/>
                  <a:ea typeface="Fira Sans Extra Condensed"/>
                  <a:cs typeface="Fira Sans Extra Condensed"/>
                  <a:sym typeface="Fira Sans Extra Condensed"/>
                </a:rPr>
                <a:t>Data Understanding</a:t>
              </a:r>
            </a:p>
          </p:txBody>
        </p:sp>
        <p:sp>
          <p:nvSpPr>
            <p:cNvPr id="2327" name="Google Shape;2327;p45"/>
            <p:cNvSpPr/>
            <p:nvPr/>
          </p:nvSpPr>
          <p:spPr>
            <a:xfrm>
              <a:off x="1226100" y="934075"/>
              <a:ext cx="519600" cy="37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2328" name="Google Shape;2328;p45"/>
          <p:cNvSpPr/>
          <p:nvPr/>
        </p:nvSpPr>
        <p:spPr>
          <a:xfrm>
            <a:off x="6619875" y="3233600"/>
            <a:ext cx="2057400" cy="10383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a:off x="466725" y="3233600"/>
            <a:ext cx="2057400" cy="1038300"/>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0" name="Google Shape;2330;p45"/>
          <p:cNvGrpSpPr/>
          <p:nvPr/>
        </p:nvGrpSpPr>
        <p:grpSpPr>
          <a:xfrm>
            <a:off x="6619583" y="3005625"/>
            <a:ext cx="2057400" cy="931175"/>
            <a:chOff x="6619583" y="3005625"/>
            <a:chExt cx="2057400" cy="931175"/>
          </a:xfrm>
        </p:grpSpPr>
        <p:sp>
          <p:nvSpPr>
            <p:cNvPr id="2331" name="Google Shape;2331;p45"/>
            <p:cNvSpPr/>
            <p:nvPr/>
          </p:nvSpPr>
          <p:spPr>
            <a:xfrm>
              <a:off x="7379250" y="3005625"/>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2332" name="Google Shape;2332;p45"/>
            <p:cNvSpPr txBox="1"/>
            <p:nvPr/>
          </p:nvSpPr>
          <p:spPr>
            <a:xfrm>
              <a:off x="6619583" y="3605000"/>
              <a:ext cx="2057400" cy="331800"/>
            </a:xfrm>
            <a:prstGeom prst="rect">
              <a:avLst/>
            </a:prstGeom>
            <a:noFill/>
            <a:ln>
              <a:noFill/>
            </a:ln>
          </p:spPr>
          <p:txBody>
            <a:bodyPr spcFirstLastPara="1" wrap="square" lIns="91425" tIns="91425" rIns="91425" bIns="91425" anchor="ctr" anchorCtr="0">
              <a:noAutofit/>
            </a:bodyPr>
            <a:lstStyle/>
            <a:p>
              <a:pPr lvl="0" algn="ctr"/>
              <a:r>
                <a:rPr lang="en-US" sz="1800" b="1" dirty="0">
                  <a:latin typeface="Fira Sans Extra Condensed"/>
                  <a:ea typeface="Fira Sans Extra Condensed"/>
                  <a:cs typeface="Fira Sans Extra Condensed"/>
                  <a:sym typeface="Fira Sans Extra Condensed"/>
                </a:rPr>
                <a:t>Caption to Audio generation</a:t>
              </a:r>
            </a:p>
          </p:txBody>
        </p:sp>
      </p:grpSp>
      <p:grpSp>
        <p:nvGrpSpPr>
          <p:cNvPr id="2334" name="Google Shape;2334;p45"/>
          <p:cNvGrpSpPr/>
          <p:nvPr/>
        </p:nvGrpSpPr>
        <p:grpSpPr>
          <a:xfrm>
            <a:off x="358775" y="3005625"/>
            <a:ext cx="2273299" cy="1074025"/>
            <a:chOff x="358775" y="3005625"/>
            <a:chExt cx="2273299" cy="1074025"/>
          </a:xfrm>
        </p:grpSpPr>
        <p:sp>
          <p:nvSpPr>
            <p:cNvPr id="2335" name="Google Shape;2335;p45"/>
            <p:cNvSpPr txBox="1"/>
            <p:nvPr/>
          </p:nvSpPr>
          <p:spPr>
            <a:xfrm>
              <a:off x="358775" y="3747850"/>
              <a:ext cx="2273299" cy="331800"/>
            </a:xfrm>
            <a:prstGeom prst="rect">
              <a:avLst/>
            </a:prstGeom>
            <a:noFill/>
            <a:ln>
              <a:noFill/>
            </a:ln>
          </p:spPr>
          <p:txBody>
            <a:bodyPr spcFirstLastPara="1" wrap="square" lIns="91425" tIns="91425" rIns="91425" bIns="91425" anchor="ctr" anchorCtr="0">
              <a:noAutofit/>
            </a:bodyPr>
            <a:lstStyle/>
            <a:p>
              <a:pPr algn="ctr"/>
              <a:r>
                <a:rPr lang="en-US" sz="1800" b="1" dirty="0">
                  <a:latin typeface="Fira Sans Extra Condensed"/>
                  <a:ea typeface="Fira Sans Extra Condensed"/>
                  <a:cs typeface="Fira Sans Extra Condensed"/>
                  <a:sym typeface="Fira Sans Extra Condensed"/>
                </a:rPr>
                <a:t>Building &amp; Evaluation</a:t>
              </a:r>
            </a:p>
            <a:p>
              <a:pPr algn="ctr"/>
              <a:r>
                <a:rPr lang="en-US" sz="1800" b="1" dirty="0">
                  <a:latin typeface="Fira Sans Extra Condensed"/>
                  <a:ea typeface="Fira Sans Extra Condensed"/>
                  <a:cs typeface="Fira Sans Extra Condensed"/>
                  <a:sym typeface="Fira Sans Extra Condensed"/>
                </a:rPr>
                <a:t>The Model</a:t>
              </a:r>
            </a:p>
            <a:p>
              <a:pPr lvl="0" algn="ctr"/>
              <a:endParaRPr lang="en-US" sz="1800" b="1" dirty="0">
                <a:latin typeface="Fira Sans Extra Condensed"/>
                <a:ea typeface="Fira Sans Extra Condensed"/>
                <a:cs typeface="Fira Sans Extra Condensed"/>
                <a:sym typeface="Fira Sans Extra Condensed"/>
              </a:endParaRPr>
            </a:p>
          </p:txBody>
        </p:sp>
        <p:sp>
          <p:nvSpPr>
            <p:cNvPr id="2337" name="Google Shape;2337;p45"/>
            <p:cNvSpPr/>
            <p:nvPr/>
          </p:nvSpPr>
          <p:spPr>
            <a:xfrm>
              <a:off x="1226100" y="3005625"/>
              <a:ext cx="519600" cy="371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2338" name="Google Shape;2338;p45"/>
          <p:cNvGrpSpPr/>
          <p:nvPr/>
        </p:nvGrpSpPr>
        <p:grpSpPr>
          <a:xfrm>
            <a:off x="3124753" y="2097067"/>
            <a:ext cx="2904005" cy="2684408"/>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7" name="Google Shape;2457;p46"/>
          <p:cNvSpPr/>
          <p:nvPr/>
        </p:nvSpPr>
        <p:spPr>
          <a:xfrm>
            <a:off x="1826996" y="2522022"/>
            <a:ext cx="1676400" cy="887555"/>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Dataset</a:t>
            </a:r>
            <a:endParaRPr lang="en-US" dirty="0">
              <a:solidFill>
                <a:srgbClr val="000000"/>
              </a:solidFill>
            </a:endParaRPr>
          </a:p>
        </p:txBody>
      </p:sp>
      <p:grpSp>
        <p:nvGrpSpPr>
          <p:cNvPr id="2461" name="Google Shape;2461;p46"/>
          <p:cNvGrpSpPr/>
          <p:nvPr/>
        </p:nvGrpSpPr>
        <p:grpSpPr>
          <a:xfrm>
            <a:off x="1935663" y="1112398"/>
            <a:ext cx="1199150" cy="1301625"/>
            <a:chOff x="1183750" y="1120025"/>
            <a:chExt cx="1199150" cy="1301625"/>
          </a:xfrm>
        </p:grpSpPr>
        <p:sp>
          <p:nvSpPr>
            <p:cNvPr id="2462" name="Google Shape;2462;p46"/>
            <p:cNvSpPr/>
            <p:nvPr/>
          </p:nvSpPr>
          <p:spPr>
            <a:xfrm>
              <a:off x="1803325" y="1134425"/>
              <a:ext cx="36200" cy="296200"/>
            </a:xfrm>
            <a:custGeom>
              <a:avLst/>
              <a:gdLst/>
              <a:ahLst/>
              <a:cxnLst/>
              <a:rect l="l" t="t" r="r" b="b"/>
              <a:pathLst>
                <a:path w="1448" h="11848" extrusionOk="0">
                  <a:moveTo>
                    <a:pt x="730" y="0"/>
                  </a:moveTo>
                  <a:lnTo>
                    <a:pt x="577" y="13"/>
                  </a:lnTo>
                  <a:lnTo>
                    <a:pt x="436" y="52"/>
                  </a:lnTo>
                  <a:lnTo>
                    <a:pt x="320" y="116"/>
                  </a:lnTo>
                  <a:lnTo>
                    <a:pt x="205" y="205"/>
                  </a:lnTo>
                  <a:lnTo>
                    <a:pt x="115" y="321"/>
                  </a:lnTo>
                  <a:lnTo>
                    <a:pt x="51" y="436"/>
                  </a:lnTo>
                  <a:lnTo>
                    <a:pt x="13" y="577"/>
                  </a:lnTo>
                  <a:lnTo>
                    <a:pt x="0" y="718"/>
                  </a:lnTo>
                  <a:lnTo>
                    <a:pt x="0" y="11118"/>
                  </a:lnTo>
                  <a:lnTo>
                    <a:pt x="13" y="11271"/>
                  </a:lnTo>
                  <a:lnTo>
                    <a:pt x="51" y="11399"/>
                  </a:lnTo>
                  <a:lnTo>
                    <a:pt x="115" y="11527"/>
                  </a:lnTo>
                  <a:lnTo>
                    <a:pt x="205" y="11630"/>
                  </a:lnTo>
                  <a:lnTo>
                    <a:pt x="320" y="11720"/>
                  </a:lnTo>
                  <a:lnTo>
                    <a:pt x="436" y="11796"/>
                  </a:lnTo>
                  <a:lnTo>
                    <a:pt x="577" y="11835"/>
                  </a:lnTo>
                  <a:lnTo>
                    <a:pt x="730" y="11848"/>
                  </a:lnTo>
                  <a:lnTo>
                    <a:pt x="871" y="11835"/>
                  </a:lnTo>
                  <a:lnTo>
                    <a:pt x="1012" y="11796"/>
                  </a:lnTo>
                  <a:lnTo>
                    <a:pt x="1127" y="11720"/>
                  </a:lnTo>
                  <a:lnTo>
                    <a:pt x="1243" y="11630"/>
                  </a:lnTo>
                  <a:lnTo>
                    <a:pt x="1332" y="11527"/>
                  </a:lnTo>
                  <a:lnTo>
                    <a:pt x="1396" y="11399"/>
                  </a:lnTo>
                  <a:lnTo>
                    <a:pt x="1435" y="11271"/>
                  </a:lnTo>
                  <a:lnTo>
                    <a:pt x="1447" y="11118"/>
                  </a:lnTo>
                  <a:lnTo>
                    <a:pt x="1447" y="718"/>
                  </a:lnTo>
                  <a:lnTo>
                    <a:pt x="1435" y="577"/>
                  </a:lnTo>
                  <a:lnTo>
                    <a:pt x="1396" y="436"/>
                  </a:lnTo>
                  <a:lnTo>
                    <a:pt x="1332" y="321"/>
                  </a:lnTo>
                  <a:lnTo>
                    <a:pt x="1243" y="205"/>
                  </a:lnTo>
                  <a:lnTo>
                    <a:pt x="1127" y="116"/>
                  </a:lnTo>
                  <a:lnTo>
                    <a:pt x="1012" y="52"/>
                  </a:lnTo>
                  <a:lnTo>
                    <a:pt x="871" y="13"/>
                  </a:lnTo>
                  <a:lnTo>
                    <a:pt x="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6"/>
            <p:cNvSpPr/>
            <p:nvPr/>
          </p:nvSpPr>
          <p:spPr>
            <a:xfrm>
              <a:off x="2014325" y="1218325"/>
              <a:ext cx="222875" cy="296525"/>
            </a:xfrm>
            <a:custGeom>
              <a:avLst/>
              <a:gdLst/>
              <a:ahLst/>
              <a:cxnLst/>
              <a:rect l="l" t="t" r="r" b="b"/>
              <a:pathLst>
                <a:path w="8915" h="11861" extrusionOk="0">
                  <a:moveTo>
                    <a:pt x="4535" y="0"/>
                  </a:moveTo>
                  <a:lnTo>
                    <a:pt x="4381" y="13"/>
                  </a:lnTo>
                  <a:lnTo>
                    <a:pt x="4253" y="51"/>
                  </a:lnTo>
                  <a:lnTo>
                    <a:pt x="4125" y="128"/>
                  </a:lnTo>
                  <a:lnTo>
                    <a:pt x="4022" y="218"/>
                  </a:lnTo>
                  <a:lnTo>
                    <a:pt x="3933" y="320"/>
                  </a:lnTo>
                  <a:lnTo>
                    <a:pt x="3869" y="448"/>
                  </a:lnTo>
                  <a:lnTo>
                    <a:pt x="3817" y="576"/>
                  </a:lnTo>
                  <a:lnTo>
                    <a:pt x="3805" y="730"/>
                  </a:lnTo>
                  <a:lnTo>
                    <a:pt x="3805" y="6647"/>
                  </a:lnTo>
                  <a:lnTo>
                    <a:pt x="193" y="10643"/>
                  </a:lnTo>
                  <a:lnTo>
                    <a:pt x="103" y="10759"/>
                  </a:lnTo>
                  <a:lnTo>
                    <a:pt x="39" y="10887"/>
                  </a:lnTo>
                  <a:lnTo>
                    <a:pt x="1" y="11028"/>
                  </a:lnTo>
                  <a:lnTo>
                    <a:pt x="1" y="11169"/>
                  </a:lnTo>
                  <a:lnTo>
                    <a:pt x="13" y="11309"/>
                  </a:lnTo>
                  <a:lnTo>
                    <a:pt x="65" y="11438"/>
                  </a:lnTo>
                  <a:lnTo>
                    <a:pt x="141" y="11566"/>
                  </a:lnTo>
                  <a:lnTo>
                    <a:pt x="244" y="11668"/>
                  </a:lnTo>
                  <a:lnTo>
                    <a:pt x="346" y="11758"/>
                  </a:lnTo>
                  <a:lnTo>
                    <a:pt x="474" y="11809"/>
                  </a:lnTo>
                  <a:lnTo>
                    <a:pt x="590" y="11847"/>
                  </a:lnTo>
                  <a:lnTo>
                    <a:pt x="731" y="11860"/>
                  </a:lnTo>
                  <a:lnTo>
                    <a:pt x="872" y="11847"/>
                  </a:lnTo>
                  <a:lnTo>
                    <a:pt x="948" y="11822"/>
                  </a:lnTo>
                  <a:lnTo>
                    <a:pt x="1012" y="11796"/>
                  </a:lnTo>
                  <a:lnTo>
                    <a:pt x="1089" y="11771"/>
                  </a:lnTo>
                  <a:lnTo>
                    <a:pt x="1153" y="11719"/>
                  </a:lnTo>
                  <a:lnTo>
                    <a:pt x="1205" y="11681"/>
                  </a:lnTo>
                  <a:lnTo>
                    <a:pt x="1269" y="11617"/>
                  </a:lnTo>
                  <a:lnTo>
                    <a:pt x="5072" y="7416"/>
                  </a:lnTo>
                  <a:lnTo>
                    <a:pt x="5149" y="7301"/>
                  </a:lnTo>
                  <a:lnTo>
                    <a:pt x="5213" y="7185"/>
                  </a:lnTo>
                  <a:lnTo>
                    <a:pt x="5252" y="7057"/>
                  </a:lnTo>
                  <a:lnTo>
                    <a:pt x="5265" y="6929"/>
                  </a:lnTo>
                  <a:lnTo>
                    <a:pt x="5265" y="1460"/>
                  </a:lnTo>
                  <a:lnTo>
                    <a:pt x="8185" y="1460"/>
                  </a:lnTo>
                  <a:lnTo>
                    <a:pt x="8338" y="1447"/>
                  </a:lnTo>
                  <a:lnTo>
                    <a:pt x="8479" y="1396"/>
                  </a:lnTo>
                  <a:lnTo>
                    <a:pt x="8595" y="1332"/>
                  </a:lnTo>
                  <a:lnTo>
                    <a:pt x="8710" y="1242"/>
                  </a:lnTo>
                  <a:lnTo>
                    <a:pt x="8800" y="1140"/>
                  </a:lnTo>
                  <a:lnTo>
                    <a:pt x="8864" y="1012"/>
                  </a:lnTo>
                  <a:lnTo>
                    <a:pt x="8902" y="871"/>
                  </a:lnTo>
                  <a:lnTo>
                    <a:pt x="8915" y="730"/>
                  </a:lnTo>
                  <a:lnTo>
                    <a:pt x="8902" y="576"/>
                  </a:lnTo>
                  <a:lnTo>
                    <a:pt x="8864" y="448"/>
                  </a:lnTo>
                  <a:lnTo>
                    <a:pt x="8800" y="320"/>
                  </a:lnTo>
                  <a:lnTo>
                    <a:pt x="8710" y="218"/>
                  </a:lnTo>
                  <a:lnTo>
                    <a:pt x="8595" y="128"/>
                  </a:lnTo>
                  <a:lnTo>
                    <a:pt x="8479" y="51"/>
                  </a:lnTo>
                  <a:lnTo>
                    <a:pt x="8338" y="13"/>
                  </a:lnTo>
                  <a:lnTo>
                    <a:pt x="81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6"/>
            <p:cNvSpPr/>
            <p:nvPr/>
          </p:nvSpPr>
          <p:spPr>
            <a:xfrm>
              <a:off x="2109425" y="1690925"/>
              <a:ext cx="259075" cy="36200"/>
            </a:xfrm>
            <a:custGeom>
              <a:avLst/>
              <a:gdLst/>
              <a:ahLst/>
              <a:cxnLst/>
              <a:rect l="l" t="t" r="r" b="b"/>
              <a:pathLst>
                <a:path w="10363" h="1448" extrusionOk="0">
                  <a:moveTo>
                    <a:pt x="731" y="1"/>
                  </a:moveTo>
                  <a:lnTo>
                    <a:pt x="577" y="13"/>
                  </a:lnTo>
                  <a:lnTo>
                    <a:pt x="449" y="52"/>
                  </a:lnTo>
                  <a:lnTo>
                    <a:pt x="321" y="116"/>
                  </a:lnTo>
                  <a:lnTo>
                    <a:pt x="218" y="205"/>
                  </a:lnTo>
                  <a:lnTo>
                    <a:pt x="129" y="321"/>
                  </a:lnTo>
                  <a:lnTo>
                    <a:pt x="65" y="436"/>
                  </a:lnTo>
                  <a:lnTo>
                    <a:pt x="13" y="577"/>
                  </a:lnTo>
                  <a:lnTo>
                    <a:pt x="1" y="731"/>
                  </a:lnTo>
                  <a:lnTo>
                    <a:pt x="13" y="871"/>
                  </a:lnTo>
                  <a:lnTo>
                    <a:pt x="65" y="1012"/>
                  </a:lnTo>
                  <a:lnTo>
                    <a:pt x="129" y="1128"/>
                  </a:lnTo>
                  <a:lnTo>
                    <a:pt x="218" y="1243"/>
                  </a:lnTo>
                  <a:lnTo>
                    <a:pt x="321" y="1333"/>
                  </a:lnTo>
                  <a:lnTo>
                    <a:pt x="449" y="1397"/>
                  </a:lnTo>
                  <a:lnTo>
                    <a:pt x="577" y="1435"/>
                  </a:lnTo>
                  <a:lnTo>
                    <a:pt x="731" y="1448"/>
                  </a:lnTo>
                  <a:lnTo>
                    <a:pt x="9632" y="1448"/>
                  </a:lnTo>
                  <a:lnTo>
                    <a:pt x="9786" y="1435"/>
                  </a:lnTo>
                  <a:lnTo>
                    <a:pt x="9914" y="1397"/>
                  </a:lnTo>
                  <a:lnTo>
                    <a:pt x="10042" y="1333"/>
                  </a:lnTo>
                  <a:lnTo>
                    <a:pt x="10157" y="1243"/>
                  </a:lnTo>
                  <a:lnTo>
                    <a:pt x="10234" y="1128"/>
                  </a:lnTo>
                  <a:lnTo>
                    <a:pt x="10311" y="1012"/>
                  </a:lnTo>
                  <a:lnTo>
                    <a:pt x="10349" y="871"/>
                  </a:lnTo>
                  <a:lnTo>
                    <a:pt x="10362" y="731"/>
                  </a:lnTo>
                  <a:lnTo>
                    <a:pt x="10349" y="577"/>
                  </a:lnTo>
                  <a:lnTo>
                    <a:pt x="10311" y="436"/>
                  </a:lnTo>
                  <a:lnTo>
                    <a:pt x="10234" y="321"/>
                  </a:lnTo>
                  <a:lnTo>
                    <a:pt x="10157" y="205"/>
                  </a:lnTo>
                  <a:lnTo>
                    <a:pt x="10042" y="116"/>
                  </a:lnTo>
                  <a:lnTo>
                    <a:pt x="9914" y="52"/>
                  </a:lnTo>
                  <a:lnTo>
                    <a:pt x="9786" y="13"/>
                  </a:lnTo>
                  <a:lnTo>
                    <a:pt x="9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6"/>
            <p:cNvSpPr/>
            <p:nvPr/>
          </p:nvSpPr>
          <p:spPr>
            <a:xfrm>
              <a:off x="2035775" y="1900975"/>
              <a:ext cx="285650" cy="191175"/>
            </a:xfrm>
            <a:custGeom>
              <a:avLst/>
              <a:gdLst/>
              <a:ahLst/>
              <a:cxnLst/>
              <a:rect l="l" t="t" r="r" b="b"/>
              <a:pathLst>
                <a:path w="11426" h="7647" extrusionOk="0">
                  <a:moveTo>
                    <a:pt x="731" y="0"/>
                  </a:moveTo>
                  <a:lnTo>
                    <a:pt x="590" y="13"/>
                  </a:lnTo>
                  <a:lnTo>
                    <a:pt x="449" y="52"/>
                  </a:lnTo>
                  <a:lnTo>
                    <a:pt x="321" y="116"/>
                  </a:lnTo>
                  <a:lnTo>
                    <a:pt x="218" y="205"/>
                  </a:lnTo>
                  <a:lnTo>
                    <a:pt x="129" y="321"/>
                  </a:lnTo>
                  <a:lnTo>
                    <a:pt x="65" y="436"/>
                  </a:lnTo>
                  <a:lnTo>
                    <a:pt x="14" y="577"/>
                  </a:lnTo>
                  <a:lnTo>
                    <a:pt x="1" y="718"/>
                  </a:lnTo>
                  <a:lnTo>
                    <a:pt x="14" y="871"/>
                  </a:lnTo>
                  <a:lnTo>
                    <a:pt x="65" y="1012"/>
                  </a:lnTo>
                  <a:lnTo>
                    <a:pt x="129" y="1128"/>
                  </a:lnTo>
                  <a:lnTo>
                    <a:pt x="218" y="1243"/>
                  </a:lnTo>
                  <a:lnTo>
                    <a:pt x="321" y="1333"/>
                  </a:lnTo>
                  <a:lnTo>
                    <a:pt x="449" y="1397"/>
                  </a:lnTo>
                  <a:lnTo>
                    <a:pt x="590" y="1435"/>
                  </a:lnTo>
                  <a:lnTo>
                    <a:pt x="731" y="1448"/>
                  </a:lnTo>
                  <a:lnTo>
                    <a:pt x="7647" y="1448"/>
                  </a:lnTo>
                  <a:lnTo>
                    <a:pt x="10016" y="7199"/>
                  </a:lnTo>
                  <a:lnTo>
                    <a:pt x="10068" y="7301"/>
                  </a:lnTo>
                  <a:lnTo>
                    <a:pt x="10132" y="7391"/>
                  </a:lnTo>
                  <a:lnTo>
                    <a:pt x="10209" y="7467"/>
                  </a:lnTo>
                  <a:lnTo>
                    <a:pt x="10285" y="7532"/>
                  </a:lnTo>
                  <a:lnTo>
                    <a:pt x="10388" y="7583"/>
                  </a:lnTo>
                  <a:lnTo>
                    <a:pt x="10478" y="7621"/>
                  </a:lnTo>
                  <a:lnTo>
                    <a:pt x="10580" y="7634"/>
                  </a:lnTo>
                  <a:lnTo>
                    <a:pt x="10695" y="7647"/>
                  </a:lnTo>
                  <a:lnTo>
                    <a:pt x="10836" y="7634"/>
                  </a:lnTo>
                  <a:lnTo>
                    <a:pt x="10964" y="7596"/>
                  </a:lnTo>
                  <a:lnTo>
                    <a:pt x="11105" y="7519"/>
                  </a:lnTo>
                  <a:lnTo>
                    <a:pt x="11208" y="7429"/>
                  </a:lnTo>
                  <a:lnTo>
                    <a:pt x="11297" y="7327"/>
                  </a:lnTo>
                  <a:lnTo>
                    <a:pt x="11361" y="7199"/>
                  </a:lnTo>
                  <a:lnTo>
                    <a:pt x="11400" y="7070"/>
                  </a:lnTo>
                  <a:lnTo>
                    <a:pt x="11425" y="6930"/>
                  </a:lnTo>
                  <a:lnTo>
                    <a:pt x="11412" y="6776"/>
                  </a:lnTo>
                  <a:lnTo>
                    <a:pt x="11361" y="6635"/>
                  </a:lnTo>
                  <a:lnTo>
                    <a:pt x="8800" y="449"/>
                  </a:lnTo>
                  <a:lnTo>
                    <a:pt x="8748" y="346"/>
                  </a:lnTo>
                  <a:lnTo>
                    <a:pt x="8684" y="257"/>
                  </a:lnTo>
                  <a:lnTo>
                    <a:pt x="8620" y="180"/>
                  </a:lnTo>
                  <a:lnTo>
                    <a:pt x="8531" y="116"/>
                  </a:lnTo>
                  <a:lnTo>
                    <a:pt x="8441" y="65"/>
                  </a:lnTo>
                  <a:lnTo>
                    <a:pt x="8339" y="26"/>
                  </a:lnTo>
                  <a:lnTo>
                    <a:pt x="8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1997350" y="1939075"/>
              <a:ext cx="148600" cy="292375"/>
            </a:xfrm>
            <a:custGeom>
              <a:avLst/>
              <a:gdLst/>
              <a:ahLst/>
              <a:cxnLst/>
              <a:rect l="l" t="t" r="r" b="b"/>
              <a:pathLst>
                <a:path w="5944" h="11695" extrusionOk="0">
                  <a:moveTo>
                    <a:pt x="731" y="1"/>
                  </a:moveTo>
                  <a:lnTo>
                    <a:pt x="590" y="13"/>
                  </a:lnTo>
                  <a:lnTo>
                    <a:pt x="449" y="65"/>
                  </a:lnTo>
                  <a:lnTo>
                    <a:pt x="334" y="129"/>
                  </a:lnTo>
                  <a:lnTo>
                    <a:pt x="218" y="218"/>
                  </a:lnTo>
                  <a:lnTo>
                    <a:pt x="129" y="321"/>
                  </a:lnTo>
                  <a:lnTo>
                    <a:pt x="65" y="449"/>
                  </a:lnTo>
                  <a:lnTo>
                    <a:pt x="26" y="590"/>
                  </a:lnTo>
                  <a:lnTo>
                    <a:pt x="1" y="731"/>
                  </a:lnTo>
                  <a:lnTo>
                    <a:pt x="1" y="5393"/>
                  </a:lnTo>
                  <a:lnTo>
                    <a:pt x="26" y="5546"/>
                  </a:lnTo>
                  <a:lnTo>
                    <a:pt x="65" y="5675"/>
                  </a:lnTo>
                  <a:lnTo>
                    <a:pt x="129" y="5803"/>
                  </a:lnTo>
                  <a:lnTo>
                    <a:pt x="218" y="5905"/>
                  </a:lnTo>
                  <a:lnTo>
                    <a:pt x="334" y="5995"/>
                  </a:lnTo>
                  <a:lnTo>
                    <a:pt x="449" y="6072"/>
                  </a:lnTo>
                  <a:lnTo>
                    <a:pt x="590" y="6110"/>
                  </a:lnTo>
                  <a:lnTo>
                    <a:pt x="731" y="6123"/>
                  </a:lnTo>
                  <a:lnTo>
                    <a:pt x="4484" y="6123"/>
                  </a:lnTo>
                  <a:lnTo>
                    <a:pt x="4484" y="10964"/>
                  </a:lnTo>
                  <a:lnTo>
                    <a:pt x="4496" y="11105"/>
                  </a:lnTo>
                  <a:lnTo>
                    <a:pt x="4548" y="11246"/>
                  </a:lnTo>
                  <a:lnTo>
                    <a:pt x="4612" y="11361"/>
                  </a:lnTo>
                  <a:lnTo>
                    <a:pt x="4701" y="11477"/>
                  </a:lnTo>
                  <a:lnTo>
                    <a:pt x="4804" y="11566"/>
                  </a:lnTo>
                  <a:lnTo>
                    <a:pt x="4932" y="11630"/>
                  </a:lnTo>
                  <a:lnTo>
                    <a:pt x="5060" y="11669"/>
                  </a:lnTo>
                  <a:lnTo>
                    <a:pt x="5214" y="11694"/>
                  </a:lnTo>
                  <a:lnTo>
                    <a:pt x="5354" y="11669"/>
                  </a:lnTo>
                  <a:lnTo>
                    <a:pt x="5495" y="11630"/>
                  </a:lnTo>
                  <a:lnTo>
                    <a:pt x="5623" y="11566"/>
                  </a:lnTo>
                  <a:lnTo>
                    <a:pt x="5726" y="11477"/>
                  </a:lnTo>
                  <a:lnTo>
                    <a:pt x="5816" y="11361"/>
                  </a:lnTo>
                  <a:lnTo>
                    <a:pt x="5880" y="11246"/>
                  </a:lnTo>
                  <a:lnTo>
                    <a:pt x="5931" y="11105"/>
                  </a:lnTo>
                  <a:lnTo>
                    <a:pt x="5944" y="10964"/>
                  </a:lnTo>
                  <a:lnTo>
                    <a:pt x="5944" y="5393"/>
                  </a:lnTo>
                  <a:lnTo>
                    <a:pt x="5931" y="5252"/>
                  </a:lnTo>
                  <a:lnTo>
                    <a:pt x="5880" y="5111"/>
                  </a:lnTo>
                  <a:lnTo>
                    <a:pt x="5816" y="4983"/>
                  </a:lnTo>
                  <a:lnTo>
                    <a:pt x="5726" y="4880"/>
                  </a:lnTo>
                  <a:lnTo>
                    <a:pt x="5623" y="4791"/>
                  </a:lnTo>
                  <a:lnTo>
                    <a:pt x="5495" y="4727"/>
                  </a:lnTo>
                  <a:lnTo>
                    <a:pt x="5354" y="4676"/>
                  </a:lnTo>
                  <a:lnTo>
                    <a:pt x="5214" y="4663"/>
                  </a:lnTo>
                  <a:lnTo>
                    <a:pt x="1461" y="4663"/>
                  </a:lnTo>
                  <a:lnTo>
                    <a:pt x="1461" y="731"/>
                  </a:lnTo>
                  <a:lnTo>
                    <a:pt x="1448" y="590"/>
                  </a:lnTo>
                  <a:lnTo>
                    <a:pt x="1410" y="449"/>
                  </a:lnTo>
                  <a:lnTo>
                    <a:pt x="1333" y="321"/>
                  </a:lnTo>
                  <a:lnTo>
                    <a:pt x="1256" y="218"/>
                  </a:lnTo>
                  <a:lnTo>
                    <a:pt x="1141" y="129"/>
                  </a:lnTo>
                  <a:lnTo>
                    <a:pt x="1013" y="65"/>
                  </a:lnTo>
                  <a:lnTo>
                    <a:pt x="884" y="13"/>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1749200" y="2006650"/>
              <a:ext cx="152125" cy="400575"/>
            </a:xfrm>
            <a:custGeom>
              <a:avLst/>
              <a:gdLst/>
              <a:ahLst/>
              <a:cxnLst/>
              <a:rect l="l" t="t" r="r" b="b"/>
              <a:pathLst>
                <a:path w="6085" h="16023" extrusionOk="0">
                  <a:moveTo>
                    <a:pt x="2895" y="0"/>
                  </a:moveTo>
                  <a:lnTo>
                    <a:pt x="2742" y="13"/>
                  </a:lnTo>
                  <a:lnTo>
                    <a:pt x="2601" y="51"/>
                  </a:lnTo>
                  <a:lnTo>
                    <a:pt x="2485" y="128"/>
                  </a:lnTo>
                  <a:lnTo>
                    <a:pt x="2370" y="218"/>
                  </a:lnTo>
                  <a:lnTo>
                    <a:pt x="2280" y="320"/>
                  </a:lnTo>
                  <a:lnTo>
                    <a:pt x="2216" y="448"/>
                  </a:lnTo>
                  <a:lnTo>
                    <a:pt x="2178" y="576"/>
                  </a:lnTo>
                  <a:lnTo>
                    <a:pt x="2165" y="730"/>
                  </a:lnTo>
                  <a:lnTo>
                    <a:pt x="2165" y="4163"/>
                  </a:lnTo>
                  <a:lnTo>
                    <a:pt x="2178" y="4304"/>
                  </a:lnTo>
                  <a:lnTo>
                    <a:pt x="2216" y="4444"/>
                  </a:lnTo>
                  <a:lnTo>
                    <a:pt x="2280" y="4573"/>
                  </a:lnTo>
                  <a:lnTo>
                    <a:pt x="2370" y="4675"/>
                  </a:lnTo>
                  <a:lnTo>
                    <a:pt x="2485" y="4765"/>
                  </a:lnTo>
                  <a:lnTo>
                    <a:pt x="2601" y="4829"/>
                  </a:lnTo>
                  <a:lnTo>
                    <a:pt x="2742" y="4880"/>
                  </a:lnTo>
                  <a:lnTo>
                    <a:pt x="2895" y="4893"/>
                  </a:lnTo>
                  <a:lnTo>
                    <a:pt x="4624" y="4893"/>
                  </a:lnTo>
                  <a:lnTo>
                    <a:pt x="4624" y="10157"/>
                  </a:lnTo>
                  <a:lnTo>
                    <a:pt x="731" y="10157"/>
                  </a:lnTo>
                  <a:lnTo>
                    <a:pt x="590" y="10170"/>
                  </a:lnTo>
                  <a:lnTo>
                    <a:pt x="449" y="10208"/>
                  </a:lnTo>
                  <a:lnTo>
                    <a:pt x="321" y="10285"/>
                  </a:lnTo>
                  <a:lnTo>
                    <a:pt x="218" y="10362"/>
                  </a:lnTo>
                  <a:lnTo>
                    <a:pt x="129" y="10477"/>
                  </a:lnTo>
                  <a:lnTo>
                    <a:pt x="65" y="10605"/>
                  </a:lnTo>
                  <a:lnTo>
                    <a:pt x="26" y="10733"/>
                  </a:lnTo>
                  <a:lnTo>
                    <a:pt x="1" y="10887"/>
                  </a:lnTo>
                  <a:lnTo>
                    <a:pt x="1" y="15293"/>
                  </a:lnTo>
                  <a:lnTo>
                    <a:pt x="26" y="15434"/>
                  </a:lnTo>
                  <a:lnTo>
                    <a:pt x="65" y="15574"/>
                  </a:lnTo>
                  <a:lnTo>
                    <a:pt x="129" y="15703"/>
                  </a:lnTo>
                  <a:lnTo>
                    <a:pt x="218" y="15805"/>
                  </a:lnTo>
                  <a:lnTo>
                    <a:pt x="321" y="15895"/>
                  </a:lnTo>
                  <a:lnTo>
                    <a:pt x="449" y="15959"/>
                  </a:lnTo>
                  <a:lnTo>
                    <a:pt x="590" y="16010"/>
                  </a:lnTo>
                  <a:lnTo>
                    <a:pt x="731" y="16023"/>
                  </a:lnTo>
                  <a:lnTo>
                    <a:pt x="884" y="16010"/>
                  </a:lnTo>
                  <a:lnTo>
                    <a:pt x="1012" y="15959"/>
                  </a:lnTo>
                  <a:lnTo>
                    <a:pt x="1141" y="15895"/>
                  </a:lnTo>
                  <a:lnTo>
                    <a:pt x="1243" y="15805"/>
                  </a:lnTo>
                  <a:lnTo>
                    <a:pt x="1333" y="15703"/>
                  </a:lnTo>
                  <a:lnTo>
                    <a:pt x="1410" y="15574"/>
                  </a:lnTo>
                  <a:lnTo>
                    <a:pt x="1448" y="15434"/>
                  </a:lnTo>
                  <a:lnTo>
                    <a:pt x="1461" y="15293"/>
                  </a:lnTo>
                  <a:lnTo>
                    <a:pt x="1461" y="11617"/>
                  </a:lnTo>
                  <a:lnTo>
                    <a:pt x="5354" y="11617"/>
                  </a:lnTo>
                  <a:lnTo>
                    <a:pt x="5495" y="11591"/>
                  </a:lnTo>
                  <a:lnTo>
                    <a:pt x="5636" y="11553"/>
                  </a:lnTo>
                  <a:lnTo>
                    <a:pt x="5764" y="11489"/>
                  </a:lnTo>
                  <a:lnTo>
                    <a:pt x="5867" y="11399"/>
                  </a:lnTo>
                  <a:lnTo>
                    <a:pt x="5956" y="11284"/>
                  </a:lnTo>
                  <a:lnTo>
                    <a:pt x="6020" y="11169"/>
                  </a:lnTo>
                  <a:lnTo>
                    <a:pt x="6072" y="11028"/>
                  </a:lnTo>
                  <a:lnTo>
                    <a:pt x="6084" y="10887"/>
                  </a:lnTo>
                  <a:lnTo>
                    <a:pt x="6084" y="4163"/>
                  </a:lnTo>
                  <a:lnTo>
                    <a:pt x="6072" y="4009"/>
                  </a:lnTo>
                  <a:lnTo>
                    <a:pt x="6020" y="3881"/>
                  </a:lnTo>
                  <a:lnTo>
                    <a:pt x="5956" y="3753"/>
                  </a:lnTo>
                  <a:lnTo>
                    <a:pt x="5867" y="3650"/>
                  </a:lnTo>
                  <a:lnTo>
                    <a:pt x="5764" y="3561"/>
                  </a:lnTo>
                  <a:lnTo>
                    <a:pt x="5636" y="3497"/>
                  </a:lnTo>
                  <a:lnTo>
                    <a:pt x="5495" y="3445"/>
                  </a:lnTo>
                  <a:lnTo>
                    <a:pt x="5354" y="3433"/>
                  </a:lnTo>
                  <a:lnTo>
                    <a:pt x="3612" y="3433"/>
                  </a:lnTo>
                  <a:lnTo>
                    <a:pt x="3612" y="730"/>
                  </a:lnTo>
                  <a:lnTo>
                    <a:pt x="3600" y="576"/>
                  </a:lnTo>
                  <a:lnTo>
                    <a:pt x="3561" y="448"/>
                  </a:lnTo>
                  <a:lnTo>
                    <a:pt x="3497" y="320"/>
                  </a:lnTo>
                  <a:lnTo>
                    <a:pt x="3408" y="218"/>
                  </a:lnTo>
                  <a:lnTo>
                    <a:pt x="3292" y="128"/>
                  </a:lnTo>
                  <a:lnTo>
                    <a:pt x="3177" y="51"/>
                  </a:lnTo>
                  <a:lnTo>
                    <a:pt x="3036" y="13"/>
                  </a:lnTo>
                  <a:lnTo>
                    <a:pt x="28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1496900" y="1950925"/>
              <a:ext cx="160125" cy="256825"/>
            </a:xfrm>
            <a:custGeom>
              <a:avLst/>
              <a:gdLst/>
              <a:ahLst/>
              <a:cxnLst/>
              <a:rect l="l" t="t" r="r" b="b"/>
              <a:pathLst>
                <a:path w="6405" h="10273" extrusionOk="0">
                  <a:moveTo>
                    <a:pt x="5597" y="1"/>
                  </a:moveTo>
                  <a:lnTo>
                    <a:pt x="5469" y="26"/>
                  </a:lnTo>
                  <a:lnTo>
                    <a:pt x="5328" y="77"/>
                  </a:lnTo>
                  <a:lnTo>
                    <a:pt x="5213" y="154"/>
                  </a:lnTo>
                  <a:lnTo>
                    <a:pt x="5110" y="269"/>
                  </a:lnTo>
                  <a:lnTo>
                    <a:pt x="167" y="6353"/>
                  </a:lnTo>
                  <a:lnTo>
                    <a:pt x="90" y="6456"/>
                  </a:lnTo>
                  <a:lnTo>
                    <a:pt x="39" y="6584"/>
                  </a:lnTo>
                  <a:lnTo>
                    <a:pt x="13" y="6699"/>
                  </a:lnTo>
                  <a:lnTo>
                    <a:pt x="0" y="6827"/>
                  </a:lnTo>
                  <a:lnTo>
                    <a:pt x="26" y="6955"/>
                  </a:lnTo>
                  <a:lnTo>
                    <a:pt x="51" y="7083"/>
                  </a:lnTo>
                  <a:lnTo>
                    <a:pt x="115" y="7199"/>
                  </a:lnTo>
                  <a:lnTo>
                    <a:pt x="192" y="7301"/>
                  </a:lnTo>
                  <a:lnTo>
                    <a:pt x="2664" y="10029"/>
                  </a:lnTo>
                  <a:lnTo>
                    <a:pt x="2715" y="10080"/>
                  </a:lnTo>
                  <a:lnTo>
                    <a:pt x="2779" y="10132"/>
                  </a:lnTo>
                  <a:lnTo>
                    <a:pt x="2843" y="10170"/>
                  </a:lnTo>
                  <a:lnTo>
                    <a:pt x="2920" y="10208"/>
                  </a:lnTo>
                  <a:lnTo>
                    <a:pt x="2984" y="10234"/>
                  </a:lnTo>
                  <a:lnTo>
                    <a:pt x="3061" y="10260"/>
                  </a:lnTo>
                  <a:lnTo>
                    <a:pt x="3202" y="10272"/>
                  </a:lnTo>
                  <a:lnTo>
                    <a:pt x="3330" y="10260"/>
                  </a:lnTo>
                  <a:lnTo>
                    <a:pt x="3458" y="10221"/>
                  </a:lnTo>
                  <a:lnTo>
                    <a:pt x="3586" y="10170"/>
                  </a:lnTo>
                  <a:lnTo>
                    <a:pt x="3689" y="10080"/>
                  </a:lnTo>
                  <a:lnTo>
                    <a:pt x="3791" y="9978"/>
                  </a:lnTo>
                  <a:lnTo>
                    <a:pt x="3868" y="9850"/>
                  </a:lnTo>
                  <a:lnTo>
                    <a:pt x="3906" y="9722"/>
                  </a:lnTo>
                  <a:lnTo>
                    <a:pt x="3932" y="9581"/>
                  </a:lnTo>
                  <a:lnTo>
                    <a:pt x="3932" y="9440"/>
                  </a:lnTo>
                  <a:lnTo>
                    <a:pt x="3894" y="9299"/>
                  </a:lnTo>
                  <a:lnTo>
                    <a:pt x="3830" y="9171"/>
                  </a:lnTo>
                  <a:lnTo>
                    <a:pt x="3740" y="9056"/>
                  </a:lnTo>
                  <a:lnTo>
                    <a:pt x="1691" y="6789"/>
                  </a:lnTo>
                  <a:lnTo>
                    <a:pt x="6238" y="1179"/>
                  </a:lnTo>
                  <a:lnTo>
                    <a:pt x="6327" y="1064"/>
                  </a:lnTo>
                  <a:lnTo>
                    <a:pt x="6378" y="923"/>
                  </a:lnTo>
                  <a:lnTo>
                    <a:pt x="6404" y="795"/>
                  </a:lnTo>
                  <a:lnTo>
                    <a:pt x="6404" y="654"/>
                  </a:lnTo>
                  <a:lnTo>
                    <a:pt x="6378" y="513"/>
                  </a:lnTo>
                  <a:lnTo>
                    <a:pt x="6314" y="385"/>
                  </a:lnTo>
                  <a:lnTo>
                    <a:pt x="6238" y="257"/>
                  </a:lnTo>
                  <a:lnTo>
                    <a:pt x="6135" y="154"/>
                  </a:lnTo>
                  <a:lnTo>
                    <a:pt x="6007" y="77"/>
                  </a:lnTo>
                  <a:lnTo>
                    <a:pt x="5879" y="26"/>
                  </a:lnTo>
                  <a:lnTo>
                    <a:pt x="5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1203275" y="1889125"/>
              <a:ext cx="391950" cy="276675"/>
            </a:xfrm>
            <a:custGeom>
              <a:avLst/>
              <a:gdLst/>
              <a:ahLst/>
              <a:cxnLst/>
              <a:rect l="l" t="t" r="r" b="b"/>
              <a:pathLst>
                <a:path w="15678" h="11067" extrusionOk="0">
                  <a:moveTo>
                    <a:pt x="14909" y="1"/>
                  </a:moveTo>
                  <a:lnTo>
                    <a:pt x="14768" y="26"/>
                  </a:lnTo>
                  <a:lnTo>
                    <a:pt x="14627" y="65"/>
                  </a:lnTo>
                  <a:lnTo>
                    <a:pt x="14512" y="141"/>
                  </a:lnTo>
                  <a:lnTo>
                    <a:pt x="14396" y="244"/>
                  </a:lnTo>
                  <a:lnTo>
                    <a:pt x="8594" y="6878"/>
                  </a:lnTo>
                  <a:lnTo>
                    <a:pt x="3561" y="6878"/>
                  </a:lnTo>
                  <a:lnTo>
                    <a:pt x="3420" y="6891"/>
                  </a:lnTo>
                  <a:lnTo>
                    <a:pt x="3292" y="6930"/>
                  </a:lnTo>
                  <a:lnTo>
                    <a:pt x="3164" y="6994"/>
                  </a:lnTo>
                  <a:lnTo>
                    <a:pt x="3061" y="7083"/>
                  </a:lnTo>
                  <a:lnTo>
                    <a:pt x="218" y="9811"/>
                  </a:lnTo>
                  <a:lnTo>
                    <a:pt x="128" y="9927"/>
                  </a:lnTo>
                  <a:lnTo>
                    <a:pt x="64" y="10042"/>
                  </a:lnTo>
                  <a:lnTo>
                    <a:pt x="13" y="10183"/>
                  </a:lnTo>
                  <a:lnTo>
                    <a:pt x="0" y="10324"/>
                  </a:lnTo>
                  <a:lnTo>
                    <a:pt x="13" y="10465"/>
                  </a:lnTo>
                  <a:lnTo>
                    <a:pt x="52" y="10593"/>
                  </a:lnTo>
                  <a:lnTo>
                    <a:pt x="116" y="10721"/>
                  </a:lnTo>
                  <a:lnTo>
                    <a:pt x="205" y="10836"/>
                  </a:lnTo>
                  <a:lnTo>
                    <a:pt x="256" y="10887"/>
                  </a:lnTo>
                  <a:lnTo>
                    <a:pt x="320" y="10939"/>
                  </a:lnTo>
                  <a:lnTo>
                    <a:pt x="449" y="11003"/>
                  </a:lnTo>
                  <a:lnTo>
                    <a:pt x="589" y="11054"/>
                  </a:lnTo>
                  <a:lnTo>
                    <a:pt x="730" y="11067"/>
                  </a:lnTo>
                  <a:lnTo>
                    <a:pt x="871" y="11054"/>
                  </a:lnTo>
                  <a:lnTo>
                    <a:pt x="999" y="11015"/>
                  </a:lnTo>
                  <a:lnTo>
                    <a:pt x="1127" y="10951"/>
                  </a:lnTo>
                  <a:lnTo>
                    <a:pt x="1230" y="10862"/>
                  </a:lnTo>
                  <a:lnTo>
                    <a:pt x="3855" y="8339"/>
                  </a:lnTo>
                  <a:lnTo>
                    <a:pt x="8915" y="8339"/>
                  </a:lnTo>
                  <a:lnTo>
                    <a:pt x="9004" y="8326"/>
                  </a:lnTo>
                  <a:lnTo>
                    <a:pt x="9068" y="8313"/>
                  </a:lnTo>
                  <a:lnTo>
                    <a:pt x="9145" y="8300"/>
                  </a:lnTo>
                  <a:lnTo>
                    <a:pt x="9222" y="8274"/>
                  </a:lnTo>
                  <a:lnTo>
                    <a:pt x="9286" y="8236"/>
                  </a:lnTo>
                  <a:lnTo>
                    <a:pt x="9350" y="8185"/>
                  </a:lnTo>
                  <a:lnTo>
                    <a:pt x="9414" y="8146"/>
                  </a:lnTo>
                  <a:lnTo>
                    <a:pt x="9465" y="8082"/>
                  </a:lnTo>
                  <a:lnTo>
                    <a:pt x="15498" y="1205"/>
                  </a:lnTo>
                  <a:lnTo>
                    <a:pt x="15587" y="1089"/>
                  </a:lnTo>
                  <a:lnTo>
                    <a:pt x="15639" y="948"/>
                  </a:lnTo>
                  <a:lnTo>
                    <a:pt x="15677" y="820"/>
                  </a:lnTo>
                  <a:lnTo>
                    <a:pt x="15677" y="679"/>
                  </a:lnTo>
                  <a:lnTo>
                    <a:pt x="15651" y="539"/>
                  </a:lnTo>
                  <a:lnTo>
                    <a:pt x="15600" y="410"/>
                  </a:lnTo>
                  <a:lnTo>
                    <a:pt x="15536" y="282"/>
                  </a:lnTo>
                  <a:lnTo>
                    <a:pt x="15434" y="180"/>
                  </a:lnTo>
                  <a:lnTo>
                    <a:pt x="15306" y="90"/>
                  </a:lnTo>
                  <a:lnTo>
                    <a:pt x="15178" y="39"/>
                  </a:lnTo>
                  <a:lnTo>
                    <a:pt x="15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1282050" y="1700525"/>
              <a:ext cx="251375" cy="36225"/>
            </a:xfrm>
            <a:custGeom>
              <a:avLst/>
              <a:gdLst/>
              <a:ahLst/>
              <a:cxnLst/>
              <a:rect l="l" t="t" r="r" b="b"/>
              <a:pathLst>
                <a:path w="10055" h="1449" extrusionOk="0">
                  <a:moveTo>
                    <a:pt x="730" y="1"/>
                  </a:moveTo>
                  <a:lnTo>
                    <a:pt x="576" y="14"/>
                  </a:lnTo>
                  <a:lnTo>
                    <a:pt x="448" y="52"/>
                  </a:lnTo>
                  <a:lnTo>
                    <a:pt x="320" y="116"/>
                  </a:lnTo>
                  <a:lnTo>
                    <a:pt x="218" y="206"/>
                  </a:lnTo>
                  <a:lnTo>
                    <a:pt x="128" y="321"/>
                  </a:lnTo>
                  <a:lnTo>
                    <a:pt x="51" y="436"/>
                  </a:lnTo>
                  <a:lnTo>
                    <a:pt x="13" y="577"/>
                  </a:lnTo>
                  <a:lnTo>
                    <a:pt x="0" y="718"/>
                  </a:lnTo>
                  <a:lnTo>
                    <a:pt x="13" y="872"/>
                  </a:lnTo>
                  <a:lnTo>
                    <a:pt x="51" y="1013"/>
                  </a:lnTo>
                  <a:lnTo>
                    <a:pt x="128" y="1128"/>
                  </a:lnTo>
                  <a:lnTo>
                    <a:pt x="218" y="1243"/>
                  </a:lnTo>
                  <a:lnTo>
                    <a:pt x="320" y="1333"/>
                  </a:lnTo>
                  <a:lnTo>
                    <a:pt x="448" y="1397"/>
                  </a:lnTo>
                  <a:lnTo>
                    <a:pt x="576" y="1435"/>
                  </a:lnTo>
                  <a:lnTo>
                    <a:pt x="730" y="1448"/>
                  </a:lnTo>
                  <a:lnTo>
                    <a:pt x="9324" y="1448"/>
                  </a:lnTo>
                  <a:lnTo>
                    <a:pt x="9478" y="1435"/>
                  </a:lnTo>
                  <a:lnTo>
                    <a:pt x="9606" y="1397"/>
                  </a:lnTo>
                  <a:lnTo>
                    <a:pt x="9734" y="1333"/>
                  </a:lnTo>
                  <a:lnTo>
                    <a:pt x="9849" y="1243"/>
                  </a:lnTo>
                  <a:lnTo>
                    <a:pt x="9926" y="1128"/>
                  </a:lnTo>
                  <a:lnTo>
                    <a:pt x="10003" y="1013"/>
                  </a:lnTo>
                  <a:lnTo>
                    <a:pt x="10041" y="872"/>
                  </a:lnTo>
                  <a:lnTo>
                    <a:pt x="10054" y="718"/>
                  </a:lnTo>
                  <a:lnTo>
                    <a:pt x="10041" y="577"/>
                  </a:lnTo>
                  <a:lnTo>
                    <a:pt x="10003" y="436"/>
                  </a:lnTo>
                  <a:lnTo>
                    <a:pt x="9926" y="321"/>
                  </a:lnTo>
                  <a:lnTo>
                    <a:pt x="9849" y="206"/>
                  </a:lnTo>
                  <a:lnTo>
                    <a:pt x="9734" y="116"/>
                  </a:lnTo>
                  <a:lnTo>
                    <a:pt x="9606" y="52"/>
                  </a:lnTo>
                  <a:lnTo>
                    <a:pt x="9478" y="14"/>
                  </a:lnTo>
                  <a:lnTo>
                    <a:pt x="9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1263775" y="1375850"/>
              <a:ext cx="330800" cy="172925"/>
            </a:xfrm>
            <a:custGeom>
              <a:avLst/>
              <a:gdLst/>
              <a:ahLst/>
              <a:cxnLst/>
              <a:rect l="l" t="t" r="r" b="b"/>
              <a:pathLst>
                <a:path w="13232" h="6917" extrusionOk="0">
                  <a:moveTo>
                    <a:pt x="757" y="1"/>
                  </a:moveTo>
                  <a:lnTo>
                    <a:pt x="616" y="13"/>
                  </a:lnTo>
                  <a:lnTo>
                    <a:pt x="475" y="39"/>
                  </a:lnTo>
                  <a:lnTo>
                    <a:pt x="347" y="103"/>
                  </a:lnTo>
                  <a:lnTo>
                    <a:pt x="232" y="193"/>
                  </a:lnTo>
                  <a:lnTo>
                    <a:pt x="129" y="308"/>
                  </a:lnTo>
                  <a:lnTo>
                    <a:pt x="65" y="423"/>
                  </a:lnTo>
                  <a:lnTo>
                    <a:pt x="14" y="564"/>
                  </a:lnTo>
                  <a:lnTo>
                    <a:pt x="1" y="692"/>
                  </a:lnTo>
                  <a:lnTo>
                    <a:pt x="1" y="833"/>
                  </a:lnTo>
                  <a:lnTo>
                    <a:pt x="39" y="974"/>
                  </a:lnTo>
                  <a:lnTo>
                    <a:pt x="103" y="1102"/>
                  </a:lnTo>
                  <a:lnTo>
                    <a:pt x="193" y="1217"/>
                  </a:lnTo>
                  <a:lnTo>
                    <a:pt x="5227" y="6686"/>
                  </a:lnTo>
                  <a:lnTo>
                    <a:pt x="5278" y="6737"/>
                  </a:lnTo>
                  <a:lnTo>
                    <a:pt x="5342" y="6776"/>
                  </a:lnTo>
                  <a:lnTo>
                    <a:pt x="5406" y="6827"/>
                  </a:lnTo>
                  <a:lnTo>
                    <a:pt x="5470" y="6853"/>
                  </a:lnTo>
                  <a:lnTo>
                    <a:pt x="5534" y="6878"/>
                  </a:lnTo>
                  <a:lnTo>
                    <a:pt x="5611" y="6904"/>
                  </a:lnTo>
                  <a:lnTo>
                    <a:pt x="5688" y="6917"/>
                  </a:lnTo>
                  <a:lnTo>
                    <a:pt x="12514" y="6917"/>
                  </a:lnTo>
                  <a:lnTo>
                    <a:pt x="12655" y="6904"/>
                  </a:lnTo>
                  <a:lnTo>
                    <a:pt x="12796" y="6853"/>
                  </a:lnTo>
                  <a:lnTo>
                    <a:pt x="12911" y="6789"/>
                  </a:lnTo>
                  <a:lnTo>
                    <a:pt x="13027" y="6699"/>
                  </a:lnTo>
                  <a:lnTo>
                    <a:pt x="13116" y="6597"/>
                  </a:lnTo>
                  <a:lnTo>
                    <a:pt x="13180" y="6469"/>
                  </a:lnTo>
                  <a:lnTo>
                    <a:pt x="13219" y="6340"/>
                  </a:lnTo>
                  <a:lnTo>
                    <a:pt x="13231" y="6187"/>
                  </a:lnTo>
                  <a:lnTo>
                    <a:pt x="13219" y="6046"/>
                  </a:lnTo>
                  <a:lnTo>
                    <a:pt x="13180" y="5905"/>
                  </a:lnTo>
                  <a:lnTo>
                    <a:pt x="13116" y="5777"/>
                  </a:lnTo>
                  <a:lnTo>
                    <a:pt x="13027" y="5674"/>
                  </a:lnTo>
                  <a:lnTo>
                    <a:pt x="12911" y="5585"/>
                  </a:lnTo>
                  <a:lnTo>
                    <a:pt x="12796" y="5521"/>
                  </a:lnTo>
                  <a:lnTo>
                    <a:pt x="12655" y="5470"/>
                  </a:lnTo>
                  <a:lnTo>
                    <a:pt x="12514" y="5457"/>
                  </a:lnTo>
                  <a:lnTo>
                    <a:pt x="6072" y="5457"/>
                  </a:lnTo>
                  <a:lnTo>
                    <a:pt x="1256" y="231"/>
                  </a:lnTo>
                  <a:lnTo>
                    <a:pt x="1154" y="141"/>
                  </a:lnTo>
                  <a:lnTo>
                    <a:pt x="1026" y="65"/>
                  </a:lnTo>
                  <a:lnTo>
                    <a:pt x="898" y="13"/>
                  </a:ln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1601275" y="1325900"/>
              <a:ext cx="36525" cy="179975"/>
            </a:xfrm>
            <a:custGeom>
              <a:avLst/>
              <a:gdLst/>
              <a:ahLst/>
              <a:cxnLst/>
              <a:rect l="l" t="t" r="r" b="b"/>
              <a:pathLst>
                <a:path w="1461" h="7199" extrusionOk="0">
                  <a:moveTo>
                    <a:pt x="730" y="1"/>
                  </a:moveTo>
                  <a:lnTo>
                    <a:pt x="577" y="13"/>
                  </a:lnTo>
                  <a:lnTo>
                    <a:pt x="449" y="65"/>
                  </a:lnTo>
                  <a:lnTo>
                    <a:pt x="321" y="129"/>
                  </a:lnTo>
                  <a:lnTo>
                    <a:pt x="218" y="218"/>
                  </a:lnTo>
                  <a:lnTo>
                    <a:pt x="129" y="321"/>
                  </a:lnTo>
                  <a:lnTo>
                    <a:pt x="52" y="449"/>
                  </a:lnTo>
                  <a:lnTo>
                    <a:pt x="13" y="590"/>
                  </a:lnTo>
                  <a:lnTo>
                    <a:pt x="0" y="731"/>
                  </a:lnTo>
                  <a:lnTo>
                    <a:pt x="0" y="6468"/>
                  </a:lnTo>
                  <a:lnTo>
                    <a:pt x="13" y="6609"/>
                  </a:lnTo>
                  <a:lnTo>
                    <a:pt x="52" y="6750"/>
                  </a:lnTo>
                  <a:lnTo>
                    <a:pt x="129" y="6878"/>
                  </a:lnTo>
                  <a:lnTo>
                    <a:pt x="218" y="6981"/>
                  </a:lnTo>
                  <a:lnTo>
                    <a:pt x="321" y="7070"/>
                  </a:lnTo>
                  <a:lnTo>
                    <a:pt x="449" y="7135"/>
                  </a:lnTo>
                  <a:lnTo>
                    <a:pt x="577" y="7173"/>
                  </a:lnTo>
                  <a:lnTo>
                    <a:pt x="730" y="7199"/>
                  </a:lnTo>
                  <a:lnTo>
                    <a:pt x="871" y="7173"/>
                  </a:lnTo>
                  <a:lnTo>
                    <a:pt x="1012" y="7135"/>
                  </a:lnTo>
                  <a:lnTo>
                    <a:pt x="1140" y="7070"/>
                  </a:lnTo>
                  <a:lnTo>
                    <a:pt x="1243" y="6981"/>
                  </a:lnTo>
                  <a:lnTo>
                    <a:pt x="1332" y="6878"/>
                  </a:lnTo>
                  <a:lnTo>
                    <a:pt x="1396" y="6750"/>
                  </a:lnTo>
                  <a:lnTo>
                    <a:pt x="1448" y="6609"/>
                  </a:lnTo>
                  <a:lnTo>
                    <a:pt x="1461" y="6468"/>
                  </a:lnTo>
                  <a:lnTo>
                    <a:pt x="1461" y="731"/>
                  </a:lnTo>
                  <a:lnTo>
                    <a:pt x="1448" y="590"/>
                  </a:lnTo>
                  <a:lnTo>
                    <a:pt x="1396" y="449"/>
                  </a:lnTo>
                  <a:lnTo>
                    <a:pt x="1332" y="321"/>
                  </a:lnTo>
                  <a:lnTo>
                    <a:pt x="1243" y="218"/>
                  </a:lnTo>
                  <a:lnTo>
                    <a:pt x="1140" y="129"/>
                  </a:lnTo>
                  <a:lnTo>
                    <a:pt x="1012" y="65"/>
                  </a:lnTo>
                  <a:lnTo>
                    <a:pt x="871" y="13"/>
                  </a:lnTo>
                  <a:lnTo>
                    <a:pt x="7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1494325" y="1391550"/>
              <a:ext cx="654200" cy="654175"/>
            </a:xfrm>
            <a:custGeom>
              <a:avLst/>
              <a:gdLst/>
              <a:ahLst/>
              <a:cxnLst/>
              <a:rect l="l" t="t" r="r" b="b"/>
              <a:pathLst>
                <a:path w="26168" h="26167" extrusionOk="0">
                  <a:moveTo>
                    <a:pt x="9952" y="0"/>
                  </a:moveTo>
                  <a:lnTo>
                    <a:pt x="9952" y="2933"/>
                  </a:lnTo>
                  <a:lnTo>
                    <a:pt x="9478" y="3087"/>
                  </a:lnTo>
                  <a:lnTo>
                    <a:pt x="9005" y="3266"/>
                  </a:lnTo>
                  <a:lnTo>
                    <a:pt x="8556" y="3458"/>
                  </a:lnTo>
                  <a:lnTo>
                    <a:pt x="8108" y="3676"/>
                  </a:lnTo>
                  <a:lnTo>
                    <a:pt x="6046" y="1614"/>
                  </a:lnTo>
                  <a:lnTo>
                    <a:pt x="1627" y="6045"/>
                  </a:lnTo>
                  <a:lnTo>
                    <a:pt x="3600" y="8031"/>
                  </a:lnTo>
                  <a:lnTo>
                    <a:pt x="3356" y="8492"/>
                  </a:lnTo>
                  <a:lnTo>
                    <a:pt x="3126" y="8966"/>
                  </a:lnTo>
                  <a:lnTo>
                    <a:pt x="2934" y="9452"/>
                  </a:lnTo>
                  <a:lnTo>
                    <a:pt x="2754" y="9952"/>
                  </a:lnTo>
                  <a:lnTo>
                    <a:pt x="1" y="9952"/>
                  </a:lnTo>
                  <a:lnTo>
                    <a:pt x="1" y="16215"/>
                  </a:lnTo>
                  <a:lnTo>
                    <a:pt x="2588" y="16215"/>
                  </a:lnTo>
                  <a:lnTo>
                    <a:pt x="2754" y="16766"/>
                  </a:lnTo>
                  <a:lnTo>
                    <a:pt x="2946" y="17291"/>
                  </a:lnTo>
                  <a:lnTo>
                    <a:pt x="3164" y="17816"/>
                  </a:lnTo>
                  <a:lnTo>
                    <a:pt x="3420" y="18328"/>
                  </a:lnTo>
                  <a:lnTo>
                    <a:pt x="1627" y="20121"/>
                  </a:lnTo>
                  <a:lnTo>
                    <a:pt x="6046" y="24553"/>
                  </a:lnTo>
                  <a:lnTo>
                    <a:pt x="7762" y="22837"/>
                  </a:lnTo>
                  <a:lnTo>
                    <a:pt x="8018" y="22977"/>
                  </a:lnTo>
                  <a:lnTo>
                    <a:pt x="8287" y="23106"/>
                  </a:lnTo>
                  <a:lnTo>
                    <a:pt x="8556" y="23234"/>
                  </a:lnTo>
                  <a:lnTo>
                    <a:pt x="8825" y="23362"/>
                  </a:lnTo>
                  <a:lnTo>
                    <a:pt x="9107" y="23477"/>
                  </a:lnTo>
                  <a:lnTo>
                    <a:pt x="9389" y="23579"/>
                  </a:lnTo>
                  <a:lnTo>
                    <a:pt x="9671" y="23669"/>
                  </a:lnTo>
                  <a:lnTo>
                    <a:pt x="9952" y="23772"/>
                  </a:lnTo>
                  <a:lnTo>
                    <a:pt x="9952" y="26167"/>
                  </a:lnTo>
                  <a:lnTo>
                    <a:pt x="16215" y="26167"/>
                  </a:lnTo>
                  <a:lnTo>
                    <a:pt x="16215" y="23772"/>
                  </a:lnTo>
                  <a:lnTo>
                    <a:pt x="16497" y="23669"/>
                  </a:lnTo>
                  <a:lnTo>
                    <a:pt x="16792" y="23579"/>
                  </a:lnTo>
                  <a:lnTo>
                    <a:pt x="17061" y="23477"/>
                  </a:lnTo>
                  <a:lnTo>
                    <a:pt x="17342" y="23362"/>
                  </a:lnTo>
                  <a:lnTo>
                    <a:pt x="17611" y="23234"/>
                  </a:lnTo>
                  <a:lnTo>
                    <a:pt x="17880" y="23106"/>
                  </a:lnTo>
                  <a:lnTo>
                    <a:pt x="18149" y="22977"/>
                  </a:lnTo>
                  <a:lnTo>
                    <a:pt x="18406" y="22837"/>
                  </a:lnTo>
                  <a:lnTo>
                    <a:pt x="20122" y="24553"/>
                  </a:lnTo>
                  <a:lnTo>
                    <a:pt x="24553" y="20121"/>
                  </a:lnTo>
                  <a:lnTo>
                    <a:pt x="22760" y="18328"/>
                  </a:lnTo>
                  <a:lnTo>
                    <a:pt x="23004" y="17816"/>
                  </a:lnTo>
                  <a:lnTo>
                    <a:pt x="23221" y="17291"/>
                  </a:lnTo>
                  <a:lnTo>
                    <a:pt x="23413" y="16766"/>
                  </a:lnTo>
                  <a:lnTo>
                    <a:pt x="23580" y="16215"/>
                  </a:lnTo>
                  <a:lnTo>
                    <a:pt x="26167" y="16215"/>
                  </a:lnTo>
                  <a:lnTo>
                    <a:pt x="26167" y="9952"/>
                  </a:lnTo>
                  <a:lnTo>
                    <a:pt x="23426" y="9952"/>
                  </a:lnTo>
                  <a:lnTo>
                    <a:pt x="23247" y="9452"/>
                  </a:lnTo>
                  <a:lnTo>
                    <a:pt x="23042" y="8966"/>
                  </a:lnTo>
                  <a:lnTo>
                    <a:pt x="22811" y="8492"/>
                  </a:lnTo>
                  <a:lnTo>
                    <a:pt x="22568" y="8031"/>
                  </a:lnTo>
                  <a:lnTo>
                    <a:pt x="24553" y="6045"/>
                  </a:lnTo>
                  <a:lnTo>
                    <a:pt x="20122" y="1614"/>
                  </a:lnTo>
                  <a:lnTo>
                    <a:pt x="18060" y="3676"/>
                  </a:lnTo>
                  <a:lnTo>
                    <a:pt x="17624" y="3458"/>
                  </a:lnTo>
                  <a:lnTo>
                    <a:pt x="17163" y="3266"/>
                  </a:lnTo>
                  <a:lnTo>
                    <a:pt x="16689" y="3087"/>
                  </a:lnTo>
                  <a:lnTo>
                    <a:pt x="16215" y="2933"/>
                  </a:lnTo>
                  <a:lnTo>
                    <a:pt x="162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1579175" y="1483125"/>
              <a:ext cx="484475" cy="484150"/>
            </a:xfrm>
            <a:custGeom>
              <a:avLst/>
              <a:gdLst/>
              <a:ahLst/>
              <a:cxnLst/>
              <a:rect l="l" t="t" r="r" b="b"/>
              <a:pathLst>
                <a:path w="19379" h="19366" extrusionOk="0">
                  <a:moveTo>
                    <a:pt x="9696" y="0"/>
                  </a:moveTo>
                  <a:lnTo>
                    <a:pt x="9197" y="13"/>
                  </a:lnTo>
                  <a:lnTo>
                    <a:pt x="8697" y="51"/>
                  </a:lnTo>
                  <a:lnTo>
                    <a:pt x="8211" y="115"/>
                  </a:lnTo>
                  <a:lnTo>
                    <a:pt x="7737" y="192"/>
                  </a:lnTo>
                  <a:lnTo>
                    <a:pt x="7276" y="308"/>
                  </a:lnTo>
                  <a:lnTo>
                    <a:pt x="6814" y="436"/>
                  </a:lnTo>
                  <a:lnTo>
                    <a:pt x="6366" y="589"/>
                  </a:lnTo>
                  <a:lnTo>
                    <a:pt x="5918" y="756"/>
                  </a:lnTo>
                  <a:lnTo>
                    <a:pt x="5495" y="948"/>
                  </a:lnTo>
                  <a:lnTo>
                    <a:pt x="5073" y="1166"/>
                  </a:lnTo>
                  <a:lnTo>
                    <a:pt x="4676" y="1396"/>
                  </a:lnTo>
                  <a:lnTo>
                    <a:pt x="4279" y="1652"/>
                  </a:lnTo>
                  <a:lnTo>
                    <a:pt x="3894" y="1921"/>
                  </a:lnTo>
                  <a:lnTo>
                    <a:pt x="3536" y="2216"/>
                  </a:lnTo>
                  <a:lnTo>
                    <a:pt x="3177" y="2511"/>
                  </a:lnTo>
                  <a:lnTo>
                    <a:pt x="2844" y="2831"/>
                  </a:lnTo>
                  <a:lnTo>
                    <a:pt x="2524" y="3177"/>
                  </a:lnTo>
                  <a:lnTo>
                    <a:pt x="2216" y="3522"/>
                  </a:lnTo>
                  <a:lnTo>
                    <a:pt x="1935" y="3894"/>
                  </a:lnTo>
                  <a:lnTo>
                    <a:pt x="1666" y="4265"/>
                  </a:lnTo>
                  <a:lnTo>
                    <a:pt x="1410" y="4662"/>
                  </a:lnTo>
                  <a:lnTo>
                    <a:pt x="1179" y="5072"/>
                  </a:lnTo>
                  <a:lnTo>
                    <a:pt x="961" y="5482"/>
                  </a:lnTo>
                  <a:lnTo>
                    <a:pt x="769" y="5917"/>
                  </a:lnTo>
                  <a:lnTo>
                    <a:pt x="590" y="6353"/>
                  </a:lnTo>
                  <a:lnTo>
                    <a:pt x="436" y="6801"/>
                  </a:lnTo>
                  <a:lnTo>
                    <a:pt x="308" y="7262"/>
                  </a:lnTo>
                  <a:lnTo>
                    <a:pt x="206" y="7736"/>
                  </a:lnTo>
                  <a:lnTo>
                    <a:pt x="116" y="8210"/>
                  </a:lnTo>
                  <a:lnTo>
                    <a:pt x="52" y="8697"/>
                  </a:lnTo>
                  <a:lnTo>
                    <a:pt x="14" y="9183"/>
                  </a:lnTo>
                  <a:lnTo>
                    <a:pt x="1" y="9683"/>
                  </a:lnTo>
                  <a:lnTo>
                    <a:pt x="14" y="10182"/>
                  </a:lnTo>
                  <a:lnTo>
                    <a:pt x="52" y="10669"/>
                  </a:lnTo>
                  <a:lnTo>
                    <a:pt x="116" y="11156"/>
                  </a:lnTo>
                  <a:lnTo>
                    <a:pt x="206" y="11630"/>
                  </a:lnTo>
                  <a:lnTo>
                    <a:pt x="308" y="12104"/>
                  </a:lnTo>
                  <a:lnTo>
                    <a:pt x="436" y="12565"/>
                  </a:lnTo>
                  <a:lnTo>
                    <a:pt x="590" y="13013"/>
                  </a:lnTo>
                  <a:lnTo>
                    <a:pt x="769" y="13448"/>
                  </a:lnTo>
                  <a:lnTo>
                    <a:pt x="961" y="13884"/>
                  </a:lnTo>
                  <a:lnTo>
                    <a:pt x="1179" y="14307"/>
                  </a:lnTo>
                  <a:lnTo>
                    <a:pt x="1410" y="14704"/>
                  </a:lnTo>
                  <a:lnTo>
                    <a:pt x="1666" y="15101"/>
                  </a:lnTo>
                  <a:lnTo>
                    <a:pt x="1935" y="15485"/>
                  </a:lnTo>
                  <a:lnTo>
                    <a:pt x="2216" y="15844"/>
                  </a:lnTo>
                  <a:lnTo>
                    <a:pt x="2524" y="16202"/>
                  </a:lnTo>
                  <a:lnTo>
                    <a:pt x="2844" y="16535"/>
                  </a:lnTo>
                  <a:lnTo>
                    <a:pt x="3177" y="16855"/>
                  </a:lnTo>
                  <a:lnTo>
                    <a:pt x="3536" y="17163"/>
                  </a:lnTo>
                  <a:lnTo>
                    <a:pt x="3894" y="17445"/>
                  </a:lnTo>
                  <a:lnTo>
                    <a:pt x="4279" y="17714"/>
                  </a:lnTo>
                  <a:lnTo>
                    <a:pt x="4676" y="17970"/>
                  </a:lnTo>
                  <a:lnTo>
                    <a:pt x="5073" y="18200"/>
                  </a:lnTo>
                  <a:lnTo>
                    <a:pt x="5495" y="18418"/>
                  </a:lnTo>
                  <a:lnTo>
                    <a:pt x="5918" y="18610"/>
                  </a:lnTo>
                  <a:lnTo>
                    <a:pt x="6366" y="18777"/>
                  </a:lnTo>
                  <a:lnTo>
                    <a:pt x="6814" y="18930"/>
                  </a:lnTo>
                  <a:lnTo>
                    <a:pt x="7276" y="19058"/>
                  </a:lnTo>
                  <a:lnTo>
                    <a:pt x="7737" y="19174"/>
                  </a:lnTo>
                  <a:lnTo>
                    <a:pt x="8211" y="19263"/>
                  </a:lnTo>
                  <a:lnTo>
                    <a:pt x="8697" y="19314"/>
                  </a:lnTo>
                  <a:lnTo>
                    <a:pt x="9197" y="19353"/>
                  </a:lnTo>
                  <a:lnTo>
                    <a:pt x="9696" y="19366"/>
                  </a:lnTo>
                  <a:lnTo>
                    <a:pt x="10196" y="19353"/>
                  </a:lnTo>
                  <a:lnTo>
                    <a:pt x="10682" y="19314"/>
                  </a:lnTo>
                  <a:lnTo>
                    <a:pt x="11169" y="19263"/>
                  </a:lnTo>
                  <a:lnTo>
                    <a:pt x="11643" y="19174"/>
                  </a:lnTo>
                  <a:lnTo>
                    <a:pt x="12117" y="19058"/>
                  </a:lnTo>
                  <a:lnTo>
                    <a:pt x="12565" y="18930"/>
                  </a:lnTo>
                  <a:lnTo>
                    <a:pt x="13026" y="18777"/>
                  </a:lnTo>
                  <a:lnTo>
                    <a:pt x="13462" y="18610"/>
                  </a:lnTo>
                  <a:lnTo>
                    <a:pt x="13884" y="18418"/>
                  </a:lnTo>
                  <a:lnTo>
                    <a:pt x="14307" y="18200"/>
                  </a:lnTo>
                  <a:lnTo>
                    <a:pt x="14717" y="17970"/>
                  </a:lnTo>
                  <a:lnTo>
                    <a:pt x="15101" y="17714"/>
                  </a:lnTo>
                  <a:lnTo>
                    <a:pt x="15485" y="17445"/>
                  </a:lnTo>
                  <a:lnTo>
                    <a:pt x="15857" y="17163"/>
                  </a:lnTo>
                  <a:lnTo>
                    <a:pt x="16203" y="16855"/>
                  </a:lnTo>
                  <a:lnTo>
                    <a:pt x="16536" y="16535"/>
                  </a:lnTo>
                  <a:lnTo>
                    <a:pt x="16856" y="16202"/>
                  </a:lnTo>
                  <a:lnTo>
                    <a:pt x="17163" y="15844"/>
                  </a:lnTo>
                  <a:lnTo>
                    <a:pt x="17458" y="15485"/>
                  </a:lnTo>
                  <a:lnTo>
                    <a:pt x="17727" y="15101"/>
                  </a:lnTo>
                  <a:lnTo>
                    <a:pt x="17970" y="14704"/>
                  </a:lnTo>
                  <a:lnTo>
                    <a:pt x="18201" y="14307"/>
                  </a:lnTo>
                  <a:lnTo>
                    <a:pt x="18418" y="13884"/>
                  </a:lnTo>
                  <a:lnTo>
                    <a:pt x="18611" y="13448"/>
                  </a:lnTo>
                  <a:lnTo>
                    <a:pt x="18790" y="13013"/>
                  </a:lnTo>
                  <a:lnTo>
                    <a:pt x="18944" y="12565"/>
                  </a:lnTo>
                  <a:lnTo>
                    <a:pt x="19072" y="12104"/>
                  </a:lnTo>
                  <a:lnTo>
                    <a:pt x="19174" y="11630"/>
                  </a:lnTo>
                  <a:lnTo>
                    <a:pt x="19264" y="11156"/>
                  </a:lnTo>
                  <a:lnTo>
                    <a:pt x="19328" y="10669"/>
                  </a:lnTo>
                  <a:lnTo>
                    <a:pt x="19366" y="10182"/>
                  </a:lnTo>
                  <a:lnTo>
                    <a:pt x="19379" y="9683"/>
                  </a:lnTo>
                  <a:lnTo>
                    <a:pt x="19366" y="9183"/>
                  </a:lnTo>
                  <a:lnTo>
                    <a:pt x="19328" y="8697"/>
                  </a:lnTo>
                  <a:lnTo>
                    <a:pt x="19264" y="8210"/>
                  </a:lnTo>
                  <a:lnTo>
                    <a:pt x="19174" y="7736"/>
                  </a:lnTo>
                  <a:lnTo>
                    <a:pt x="19072" y="7262"/>
                  </a:lnTo>
                  <a:lnTo>
                    <a:pt x="18944" y="6801"/>
                  </a:lnTo>
                  <a:lnTo>
                    <a:pt x="18790" y="6353"/>
                  </a:lnTo>
                  <a:lnTo>
                    <a:pt x="18611" y="5917"/>
                  </a:lnTo>
                  <a:lnTo>
                    <a:pt x="18418" y="5482"/>
                  </a:lnTo>
                  <a:lnTo>
                    <a:pt x="18201" y="5072"/>
                  </a:lnTo>
                  <a:lnTo>
                    <a:pt x="17970" y="4662"/>
                  </a:lnTo>
                  <a:lnTo>
                    <a:pt x="17727" y="4265"/>
                  </a:lnTo>
                  <a:lnTo>
                    <a:pt x="17458" y="3894"/>
                  </a:lnTo>
                  <a:lnTo>
                    <a:pt x="17163" y="3522"/>
                  </a:lnTo>
                  <a:lnTo>
                    <a:pt x="16856" y="3177"/>
                  </a:lnTo>
                  <a:lnTo>
                    <a:pt x="16536" y="2831"/>
                  </a:lnTo>
                  <a:lnTo>
                    <a:pt x="16203" y="2511"/>
                  </a:lnTo>
                  <a:lnTo>
                    <a:pt x="15857" y="2216"/>
                  </a:lnTo>
                  <a:lnTo>
                    <a:pt x="15485" y="1921"/>
                  </a:lnTo>
                  <a:lnTo>
                    <a:pt x="15101" y="1652"/>
                  </a:lnTo>
                  <a:lnTo>
                    <a:pt x="14717" y="1396"/>
                  </a:lnTo>
                  <a:lnTo>
                    <a:pt x="14307" y="1166"/>
                  </a:lnTo>
                  <a:lnTo>
                    <a:pt x="13884" y="948"/>
                  </a:lnTo>
                  <a:lnTo>
                    <a:pt x="13462" y="756"/>
                  </a:lnTo>
                  <a:lnTo>
                    <a:pt x="13026" y="589"/>
                  </a:lnTo>
                  <a:lnTo>
                    <a:pt x="12565" y="436"/>
                  </a:lnTo>
                  <a:lnTo>
                    <a:pt x="12117" y="308"/>
                  </a:lnTo>
                  <a:lnTo>
                    <a:pt x="11643" y="192"/>
                  </a:lnTo>
                  <a:lnTo>
                    <a:pt x="11169" y="115"/>
                  </a:lnTo>
                  <a:lnTo>
                    <a:pt x="10682" y="51"/>
                  </a:lnTo>
                  <a:lnTo>
                    <a:pt x="10196" y="13"/>
                  </a:lnTo>
                  <a:lnTo>
                    <a:pt x="9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1612150" y="1515775"/>
              <a:ext cx="418525" cy="418850"/>
            </a:xfrm>
            <a:custGeom>
              <a:avLst/>
              <a:gdLst/>
              <a:ahLst/>
              <a:cxnLst/>
              <a:rect l="l" t="t" r="r" b="b"/>
              <a:pathLst>
                <a:path w="16741" h="16754" extrusionOk="0">
                  <a:moveTo>
                    <a:pt x="8377" y="1"/>
                  </a:moveTo>
                  <a:lnTo>
                    <a:pt x="7942" y="13"/>
                  </a:lnTo>
                  <a:lnTo>
                    <a:pt x="7519" y="52"/>
                  </a:lnTo>
                  <a:lnTo>
                    <a:pt x="7096" y="103"/>
                  </a:lnTo>
                  <a:lnTo>
                    <a:pt x="6687" y="180"/>
                  </a:lnTo>
                  <a:lnTo>
                    <a:pt x="6277" y="270"/>
                  </a:lnTo>
                  <a:lnTo>
                    <a:pt x="5880" y="385"/>
                  </a:lnTo>
                  <a:lnTo>
                    <a:pt x="5495" y="513"/>
                  </a:lnTo>
                  <a:lnTo>
                    <a:pt x="5111" y="667"/>
                  </a:lnTo>
                  <a:lnTo>
                    <a:pt x="4740" y="833"/>
                  </a:lnTo>
                  <a:lnTo>
                    <a:pt x="4381" y="1012"/>
                  </a:lnTo>
                  <a:lnTo>
                    <a:pt x="4035" y="1217"/>
                  </a:lnTo>
                  <a:lnTo>
                    <a:pt x="3690" y="1435"/>
                  </a:lnTo>
                  <a:lnTo>
                    <a:pt x="3357" y="1666"/>
                  </a:lnTo>
                  <a:lnTo>
                    <a:pt x="3049" y="1922"/>
                  </a:lnTo>
                  <a:lnTo>
                    <a:pt x="2742" y="2178"/>
                  </a:lnTo>
                  <a:lnTo>
                    <a:pt x="2447" y="2460"/>
                  </a:lnTo>
                  <a:lnTo>
                    <a:pt x="2178" y="2754"/>
                  </a:lnTo>
                  <a:lnTo>
                    <a:pt x="1909" y="3049"/>
                  </a:lnTo>
                  <a:lnTo>
                    <a:pt x="1666" y="3369"/>
                  </a:lnTo>
                  <a:lnTo>
                    <a:pt x="1423" y="3702"/>
                  </a:lnTo>
                  <a:lnTo>
                    <a:pt x="1205" y="4035"/>
                  </a:lnTo>
                  <a:lnTo>
                    <a:pt x="1013" y="4381"/>
                  </a:lnTo>
                  <a:lnTo>
                    <a:pt x="821" y="4752"/>
                  </a:lnTo>
                  <a:lnTo>
                    <a:pt x="654" y="5124"/>
                  </a:lnTo>
                  <a:lnTo>
                    <a:pt x="513" y="5495"/>
                  </a:lnTo>
                  <a:lnTo>
                    <a:pt x="372" y="5892"/>
                  </a:lnTo>
                  <a:lnTo>
                    <a:pt x="257" y="6289"/>
                  </a:lnTo>
                  <a:lnTo>
                    <a:pt x="167" y="6686"/>
                  </a:lnTo>
                  <a:lnTo>
                    <a:pt x="91" y="7109"/>
                  </a:lnTo>
                  <a:lnTo>
                    <a:pt x="39" y="7519"/>
                  </a:lnTo>
                  <a:lnTo>
                    <a:pt x="14" y="7941"/>
                  </a:lnTo>
                  <a:lnTo>
                    <a:pt x="1" y="8377"/>
                  </a:lnTo>
                  <a:lnTo>
                    <a:pt x="14" y="8812"/>
                  </a:lnTo>
                  <a:lnTo>
                    <a:pt x="39" y="9235"/>
                  </a:lnTo>
                  <a:lnTo>
                    <a:pt x="91" y="9658"/>
                  </a:lnTo>
                  <a:lnTo>
                    <a:pt x="167" y="10068"/>
                  </a:lnTo>
                  <a:lnTo>
                    <a:pt x="257" y="10465"/>
                  </a:lnTo>
                  <a:lnTo>
                    <a:pt x="372" y="10862"/>
                  </a:lnTo>
                  <a:lnTo>
                    <a:pt x="513" y="11259"/>
                  </a:lnTo>
                  <a:lnTo>
                    <a:pt x="654" y="11643"/>
                  </a:lnTo>
                  <a:lnTo>
                    <a:pt x="821" y="12014"/>
                  </a:lnTo>
                  <a:lnTo>
                    <a:pt x="1013" y="12373"/>
                  </a:lnTo>
                  <a:lnTo>
                    <a:pt x="1205" y="12719"/>
                  </a:lnTo>
                  <a:lnTo>
                    <a:pt x="1423" y="13065"/>
                  </a:lnTo>
                  <a:lnTo>
                    <a:pt x="1666" y="13385"/>
                  </a:lnTo>
                  <a:lnTo>
                    <a:pt x="1909" y="13705"/>
                  </a:lnTo>
                  <a:lnTo>
                    <a:pt x="2178" y="14012"/>
                  </a:lnTo>
                  <a:lnTo>
                    <a:pt x="2447" y="14294"/>
                  </a:lnTo>
                  <a:lnTo>
                    <a:pt x="2742" y="14576"/>
                  </a:lnTo>
                  <a:lnTo>
                    <a:pt x="3049" y="14845"/>
                  </a:lnTo>
                  <a:lnTo>
                    <a:pt x="3357" y="15088"/>
                  </a:lnTo>
                  <a:lnTo>
                    <a:pt x="3690" y="15319"/>
                  </a:lnTo>
                  <a:lnTo>
                    <a:pt x="4035" y="15537"/>
                  </a:lnTo>
                  <a:lnTo>
                    <a:pt x="4381" y="15741"/>
                  </a:lnTo>
                  <a:lnTo>
                    <a:pt x="4740" y="15921"/>
                  </a:lnTo>
                  <a:lnTo>
                    <a:pt x="5111" y="16087"/>
                  </a:lnTo>
                  <a:lnTo>
                    <a:pt x="5495" y="16241"/>
                  </a:lnTo>
                  <a:lnTo>
                    <a:pt x="5880" y="16369"/>
                  </a:lnTo>
                  <a:lnTo>
                    <a:pt x="6277" y="16484"/>
                  </a:lnTo>
                  <a:lnTo>
                    <a:pt x="6687" y="16587"/>
                  </a:lnTo>
                  <a:lnTo>
                    <a:pt x="7096" y="16651"/>
                  </a:lnTo>
                  <a:lnTo>
                    <a:pt x="7519" y="16702"/>
                  </a:lnTo>
                  <a:lnTo>
                    <a:pt x="7942" y="16741"/>
                  </a:lnTo>
                  <a:lnTo>
                    <a:pt x="8377" y="16753"/>
                  </a:lnTo>
                  <a:lnTo>
                    <a:pt x="8800" y="16741"/>
                  </a:lnTo>
                  <a:lnTo>
                    <a:pt x="9223" y="16702"/>
                  </a:lnTo>
                  <a:lnTo>
                    <a:pt x="9645" y="16651"/>
                  </a:lnTo>
                  <a:lnTo>
                    <a:pt x="10055" y="16587"/>
                  </a:lnTo>
                  <a:lnTo>
                    <a:pt x="10465" y="16484"/>
                  </a:lnTo>
                  <a:lnTo>
                    <a:pt x="10862" y="16369"/>
                  </a:lnTo>
                  <a:lnTo>
                    <a:pt x="11246" y="16241"/>
                  </a:lnTo>
                  <a:lnTo>
                    <a:pt x="11630" y="16087"/>
                  </a:lnTo>
                  <a:lnTo>
                    <a:pt x="12002" y="15921"/>
                  </a:lnTo>
                  <a:lnTo>
                    <a:pt x="12360" y="15741"/>
                  </a:lnTo>
                  <a:lnTo>
                    <a:pt x="12719" y="15537"/>
                  </a:lnTo>
                  <a:lnTo>
                    <a:pt x="13052" y="15319"/>
                  </a:lnTo>
                  <a:lnTo>
                    <a:pt x="13385" y="15088"/>
                  </a:lnTo>
                  <a:lnTo>
                    <a:pt x="13693" y="14845"/>
                  </a:lnTo>
                  <a:lnTo>
                    <a:pt x="14000" y="14576"/>
                  </a:lnTo>
                  <a:lnTo>
                    <a:pt x="14294" y="14294"/>
                  </a:lnTo>
                  <a:lnTo>
                    <a:pt x="14576" y="14012"/>
                  </a:lnTo>
                  <a:lnTo>
                    <a:pt x="14832" y="13705"/>
                  </a:lnTo>
                  <a:lnTo>
                    <a:pt x="15076" y="13385"/>
                  </a:lnTo>
                  <a:lnTo>
                    <a:pt x="15319" y="13065"/>
                  </a:lnTo>
                  <a:lnTo>
                    <a:pt x="15537" y="12719"/>
                  </a:lnTo>
                  <a:lnTo>
                    <a:pt x="15729" y="12373"/>
                  </a:lnTo>
                  <a:lnTo>
                    <a:pt x="15921" y="12014"/>
                  </a:lnTo>
                  <a:lnTo>
                    <a:pt x="16088" y="11643"/>
                  </a:lnTo>
                  <a:lnTo>
                    <a:pt x="16241" y="11259"/>
                  </a:lnTo>
                  <a:lnTo>
                    <a:pt x="16369" y="10862"/>
                  </a:lnTo>
                  <a:lnTo>
                    <a:pt x="16485" y="10465"/>
                  </a:lnTo>
                  <a:lnTo>
                    <a:pt x="16574" y="10068"/>
                  </a:lnTo>
                  <a:lnTo>
                    <a:pt x="16651" y="9658"/>
                  </a:lnTo>
                  <a:lnTo>
                    <a:pt x="16702" y="9235"/>
                  </a:lnTo>
                  <a:lnTo>
                    <a:pt x="16741" y="8812"/>
                  </a:lnTo>
                  <a:lnTo>
                    <a:pt x="16741" y="8377"/>
                  </a:lnTo>
                  <a:lnTo>
                    <a:pt x="16741" y="7941"/>
                  </a:lnTo>
                  <a:lnTo>
                    <a:pt x="16702" y="7519"/>
                  </a:lnTo>
                  <a:lnTo>
                    <a:pt x="16651" y="7109"/>
                  </a:lnTo>
                  <a:lnTo>
                    <a:pt x="16574" y="6686"/>
                  </a:lnTo>
                  <a:lnTo>
                    <a:pt x="16485" y="6289"/>
                  </a:lnTo>
                  <a:lnTo>
                    <a:pt x="16369" y="5892"/>
                  </a:lnTo>
                  <a:lnTo>
                    <a:pt x="16241" y="5495"/>
                  </a:lnTo>
                  <a:lnTo>
                    <a:pt x="16088" y="5124"/>
                  </a:lnTo>
                  <a:lnTo>
                    <a:pt x="15921" y="4752"/>
                  </a:lnTo>
                  <a:lnTo>
                    <a:pt x="15729" y="4381"/>
                  </a:lnTo>
                  <a:lnTo>
                    <a:pt x="15537" y="4035"/>
                  </a:lnTo>
                  <a:lnTo>
                    <a:pt x="15319" y="3702"/>
                  </a:lnTo>
                  <a:lnTo>
                    <a:pt x="15076" y="3369"/>
                  </a:lnTo>
                  <a:lnTo>
                    <a:pt x="14832" y="3049"/>
                  </a:lnTo>
                  <a:lnTo>
                    <a:pt x="14576" y="2754"/>
                  </a:lnTo>
                  <a:lnTo>
                    <a:pt x="14294" y="2460"/>
                  </a:lnTo>
                  <a:lnTo>
                    <a:pt x="14000" y="2178"/>
                  </a:lnTo>
                  <a:lnTo>
                    <a:pt x="13693" y="1922"/>
                  </a:lnTo>
                  <a:lnTo>
                    <a:pt x="13385" y="1666"/>
                  </a:lnTo>
                  <a:lnTo>
                    <a:pt x="13052" y="1435"/>
                  </a:lnTo>
                  <a:lnTo>
                    <a:pt x="12719" y="1217"/>
                  </a:lnTo>
                  <a:lnTo>
                    <a:pt x="12360" y="1012"/>
                  </a:lnTo>
                  <a:lnTo>
                    <a:pt x="12002" y="833"/>
                  </a:lnTo>
                  <a:lnTo>
                    <a:pt x="11630" y="667"/>
                  </a:lnTo>
                  <a:lnTo>
                    <a:pt x="11246" y="513"/>
                  </a:lnTo>
                  <a:lnTo>
                    <a:pt x="10862" y="385"/>
                  </a:lnTo>
                  <a:lnTo>
                    <a:pt x="10465" y="270"/>
                  </a:lnTo>
                  <a:lnTo>
                    <a:pt x="10055" y="180"/>
                  </a:lnTo>
                  <a:lnTo>
                    <a:pt x="9645" y="103"/>
                  </a:lnTo>
                  <a:lnTo>
                    <a:pt x="9223" y="52"/>
                  </a:lnTo>
                  <a:lnTo>
                    <a:pt x="8800" y="13"/>
                  </a:lnTo>
                  <a:lnTo>
                    <a:pt x="8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1690600" y="1594550"/>
              <a:ext cx="261625" cy="261300"/>
            </a:xfrm>
            <a:custGeom>
              <a:avLst/>
              <a:gdLst/>
              <a:ahLst/>
              <a:cxnLst/>
              <a:rect l="l" t="t" r="r" b="b"/>
              <a:pathLst>
                <a:path w="10465" h="10452" extrusionOk="0">
                  <a:moveTo>
                    <a:pt x="4970" y="0"/>
                  </a:moveTo>
                  <a:lnTo>
                    <a:pt x="4701" y="26"/>
                  </a:lnTo>
                  <a:lnTo>
                    <a:pt x="4432" y="52"/>
                  </a:lnTo>
                  <a:lnTo>
                    <a:pt x="4176" y="103"/>
                  </a:lnTo>
                  <a:lnTo>
                    <a:pt x="3933" y="167"/>
                  </a:lnTo>
                  <a:lnTo>
                    <a:pt x="3677" y="231"/>
                  </a:lnTo>
                  <a:lnTo>
                    <a:pt x="3433" y="321"/>
                  </a:lnTo>
                  <a:lnTo>
                    <a:pt x="3203" y="410"/>
                  </a:lnTo>
                  <a:lnTo>
                    <a:pt x="2972" y="513"/>
                  </a:lnTo>
                  <a:lnTo>
                    <a:pt x="2742" y="628"/>
                  </a:lnTo>
                  <a:lnTo>
                    <a:pt x="2524" y="756"/>
                  </a:lnTo>
                  <a:lnTo>
                    <a:pt x="2306" y="884"/>
                  </a:lnTo>
                  <a:lnTo>
                    <a:pt x="2101" y="1038"/>
                  </a:lnTo>
                  <a:lnTo>
                    <a:pt x="1909" y="1191"/>
                  </a:lnTo>
                  <a:lnTo>
                    <a:pt x="1717" y="1358"/>
                  </a:lnTo>
                  <a:lnTo>
                    <a:pt x="1538" y="1524"/>
                  </a:lnTo>
                  <a:lnTo>
                    <a:pt x="1358" y="1717"/>
                  </a:lnTo>
                  <a:lnTo>
                    <a:pt x="1205" y="1896"/>
                  </a:lnTo>
                  <a:lnTo>
                    <a:pt x="1038" y="2101"/>
                  </a:lnTo>
                  <a:lnTo>
                    <a:pt x="897" y="2306"/>
                  </a:lnTo>
                  <a:lnTo>
                    <a:pt x="756" y="2511"/>
                  </a:lnTo>
                  <a:lnTo>
                    <a:pt x="641" y="2728"/>
                  </a:lnTo>
                  <a:lnTo>
                    <a:pt x="526" y="2959"/>
                  </a:lnTo>
                  <a:lnTo>
                    <a:pt x="411" y="3189"/>
                  </a:lnTo>
                  <a:lnTo>
                    <a:pt x="321" y="3433"/>
                  </a:lnTo>
                  <a:lnTo>
                    <a:pt x="244" y="3676"/>
                  </a:lnTo>
                  <a:lnTo>
                    <a:pt x="167" y="3920"/>
                  </a:lnTo>
                  <a:lnTo>
                    <a:pt x="116" y="4176"/>
                  </a:lnTo>
                  <a:lnTo>
                    <a:pt x="65" y="4432"/>
                  </a:lnTo>
                  <a:lnTo>
                    <a:pt x="26" y="4688"/>
                  </a:lnTo>
                  <a:lnTo>
                    <a:pt x="14" y="4957"/>
                  </a:lnTo>
                  <a:lnTo>
                    <a:pt x="1" y="5226"/>
                  </a:lnTo>
                  <a:lnTo>
                    <a:pt x="14" y="5495"/>
                  </a:lnTo>
                  <a:lnTo>
                    <a:pt x="26" y="5764"/>
                  </a:lnTo>
                  <a:lnTo>
                    <a:pt x="65" y="6020"/>
                  </a:lnTo>
                  <a:lnTo>
                    <a:pt x="116" y="6276"/>
                  </a:lnTo>
                  <a:lnTo>
                    <a:pt x="167" y="6532"/>
                  </a:lnTo>
                  <a:lnTo>
                    <a:pt x="244" y="6789"/>
                  </a:lnTo>
                  <a:lnTo>
                    <a:pt x="321" y="7019"/>
                  </a:lnTo>
                  <a:lnTo>
                    <a:pt x="411" y="7262"/>
                  </a:lnTo>
                  <a:lnTo>
                    <a:pt x="526" y="7493"/>
                  </a:lnTo>
                  <a:lnTo>
                    <a:pt x="641" y="7723"/>
                  </a:lnTo>
                  <a:lnTo>
                    <a:pt x="756" y="7941"/>
                  </a:lnTo>
                  <a:lnTo>
                    <a:pt x="897" y="8146"/>
                  </a:lnTo>
                  <a:lnTo>
                    <a:pt x="1038" y="8351"/>
                  </a:lnTo>
                  <a:lnTo>
                    <a:pt x="1205" y="8556"/>
                  </a:lnTo>
                  <a:lnTo>
                    <a:pt x="1358" y="8748"/>
                  </a:lnTo>
                  <a:lnTo>
                    <a:pt x="1538" y="8927"/>
                  </a:lnTo>
                  <a:lnTo>
                    <a:pt x="1717" y="9094"/>
                  </a:lnTo>
                  <a:lnTo>
                    <a:pt x="1909" y="9260"/>
                  </a:lnTo>
                  <a:lnTo>
                    <a:pt x="2101" y="9414"/>
                  </a:lnTo>
                  <a:lnTo>
                    <a:pt x="2306" y="9568"/>
                  </a:lnTo>
                  <a:lnTo>
                    <a:pt x="2524" y="9696"/>
                  </a:lnTo>
                  <a:lnTo>
                    <a:pt x="2742" y="9824"/>
                  </a:lnTo>
                  <a:lnTo>
                    <a:pt x="2972" y="9939"/>
                  </a:lnTo>
                  <a:lnTo>
                    <a:pt x="3203" y="10042"/>
                  </a:lnTo>
                  <a:lnTo>
                    <a:pt x="3433" y="10144"/>
                  </a:lnTo>
                  <a:lnTo>
                    <a:pt x="3677" y="10221"/>
                  </a:lnTo>
                  <a:lnTo>
                    <a:pt x="3933" y="10298"/>
                  </a:lnTo>
                  <a:lnTo>
                    <a:pt x="4176" y="10349"/>
                  </a:lnTo>
                  <a:lnTo>
                    <a:pt x="4432" y="10400"/>
                  </a:lnTo>
                  <a:lnTo>
                    <a:pt x="4701" y="10426"/>
                  </a:lnTo>
                  <a:lnTo>
                    <a:pt x="4970" y="10452"/>
                  </a:lnTo>
                  <a:lnTo>
                    <a:pt x="5508" y="10452"/>
                  </a:lnTo>
                  <a:lnTo>
                    <a:pt x="5764" y="10426"/>
                  </a:lnTo>
                  <a:lnTo>
                    <a:pt x="6033" y="10400"/>
                  </a:lnTo>
                  <a:lnTo>
                    <a:pt x="6289" y="10349"/>
                  </a:lnTo>
                  <a:lnTo>
                    <a:pt x="6546" y="10298"/>
                  </a:lnTo>
                  <a:lnTo>
                    <a:pt x="6789" y="10221"/>
                  </a:lnTo>
                  <a:lnTo>
                    <a:pt x="7032" y="10144"/>
                  </a:lnTo>
                  <a:lnTo>
                    <a:pt x="7276" y="10042"/>
                  </a:lnTo>
                  <a:lnTo>
                    <a:pt x="7506" y="9939"/>
                  </a:lnTo>
                  <a:lnTo>
                    <a:pt x="7724" y="9824"/>
                  </a:lnTo>
                  <a:lnTo>
                    <a:pt x="7942" y="9696"/>
                  </a:lnTo>
                  <a:lnTo>
                    <a:pt x="8159" y="9568"/>
                  </a:lnTo>
                  <a:lnTo>
                    <a:pt x="8364" y="9414"/>
                  </a:lnTo>
                  <a:lnTo>
                    <a:pt x="8556" y="9260"/>
                  </a:lnTo>
                  <a:lnTo>
                    <a:pt x="8749" y="9094"/>
                  </a:lnTo>
                  <a:lnTo>
                    <a:pt x="8928" y="8927"/>
                  </a:lnTo>
                  <a:lnTo>
                    <a:pt x="9107" y="8748"/>
                  </a:lnTo>
                  <a:lnTo>
                    <a:pt x="9274" y="8556"/>
                  </a:lnTo>
                  <a:lnTo>
                    <a:pt x="9427" y="8351"/>
                  </a:lnTo>
                  <a:lnTo>
                    <a:pt x="9568" y="8146"/>
                  </a:lnTo>
                  <a:lnTo>
                    <a:pt x="9709" y="7941"/>
                  </a:lnTo>
                  <a:lnTo>
                    <a:pt x="9837" y="7723"/>
                  </a:lnTo>
                  <a:lnTo>
                    <a:pt x="9953" y="7493"/>
                  </a:lnTo>
                  <a:lnTo>
                    <a:pt x="10055" y="7262"/>
                  </a:lnTo>
                  <a:lnTo>
                    <a:pt x="10145" y="7019"/>
                  </a:lnTo>
                  <a:lnTo>
                    <a:pt x="10234" y="6789"/>
                  </a:lnTo>
                  <a:lnTo>
                    <a:pt x="10298" y="6532"/>
                  </a:lnTo>
                  <a:lnTo>
                    <a:pt x="10362" y="6276"/>
                  </a:lnTo>
                  <a:lnTo>
                    <a:pt x="10401" y="6020"/>
                  </a:lnTo>
                  <a:lnTo>
                    <a:pt x="10439" y="5764"/>
                  </a:lnTo>
                  <a:lnTo>
                    <a:pt x="10452" y="5495"/>
                  </a:lnTo>
                  <a:lnTo>
                    <a:pt x="10465" y="5226"/>
                  </a:lnTo>
                  <a:lnTo>
                    <a:pt x="10452" y="4957"/>
                  </a:lnTo>
                  <a:lnTo>
                    <a:pt x="10439" y="4688"/>
                  </a:lnTo>
                  <a:lnTo>
                    <a:pt x="10401" y="4432"/>
                  </a:lnTo>
                  <a:lnTo>
                    <a:pt x="10362" y="4176"/>
                  </a:lnTo>
                  <a:lnTo>
                    <a:pt x="10298" y="3920"/>
                  </a:lnTo>
                  <a:lnTo>
                    <a:pt x="10234" y="3676"/>
                  </a:lnTo>
                  <a:lnTo>
                    <a:pt x="10145" y="3433"/>
                  </a:lnTo>
                  <a:lnTo>
                    <a:pt x="10055" y="3189"/>
                  </a:lnTo>
                  <a:lnTo>
                    <a:pt x="9953" y="2959"/>
                  </a:lnTo>
                  <a:lnTo>
                    <a:pt x="9837" y="2728"/>
                  </a:lnTo>
                  <a:lnTo>
                    <a:pt x="9709" y="2511"/>
                  </a:lnTo>
                  <a:lnTo>
                    <a:pt x="9568" y="2306"/>
                  </a:lnTo>
                  <a:lnTo>
                    <a:pt x="9427" y="2101"/>
                  </a:lnTo>
                  <a:lnTo>
                    <a:pt x="9274" y="1896"/>
                  </a:lnTo>
                  <a:lnTo>
                    <a:pt x="9107" y="1717"/>
                  </a:lnTo>
                  <a:lnTo>
                    <a:pt x="8928" y="1524"/>
                  </a:lnTo>
                  <a:lnTo>
                    <a:pt x="8749" y="1358"/>
                  </a:lnTo>
                  <a:lnTo>
                    <a:pt x="8556" y="1191"/>
                  </a:lnTo>
                  <a:lnTo>
                    <a:pt x="8364" y="1038"/>
                  </a:lnTo>
                  <a:lnTo>
                    <a:pt x="8159" y="884"/>
                  </a:lnTo>
                  <a:lnTo>
                    <a:pt x="7942" y="756"/>
                  </a:lnTo>
                  <a:lnTo>
                    <a:pt x="7724" y="628"/>
                  </a:lnTo>
                  <a:lnTo>
                    <a:pt x="7506" y="513"/>
                  </a:lnTo>
                  <a:lnTo>
                    <a:pt x="7276" y="410"/>
                  </a:lnTo>
                  <a:lnTo>
                    <a:pt x="7032" y="321"/>
                  </a:lnTo>
                  <a:lnTo>
                    <a:pt x="6789" y="231"/>
                  </a:lnTo>
                  <a:lnTo>
                    <a:pt x="6546" y="167"/>
                  </a:lnTo>
                  <a:lnTo>
                    <a:pt x="6289" y="103"/>
                  </a:lnTo>
                  <a:lnTo>
                    <a:pt x="6033" y="52"/>
                  </a:lnTo>
                  <a:lnTo>
                    <a:pt x="5764" y="26"/>
                  </a:lnTo>
                  <a:lnTo>
                    <a:pt x="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1721025" y="1624650"/>
              <a:ext cx="200800" cy="201100"/>
            </a:xfrm>
            <a:custGeom>
              <a:avLst/>
              <a:gdLst/>
              <a:ahLst/>
              <a:cxnLst/>
              <a:rect l="l" t="t" r="r" b="b"/>
              <a:pathLst>
                <a:path w="8032" h="8044" extrusionOk="0">
                  <a:moveTo>
                    <a:pt x="4022" y="0"/>
                  </a:moveTo>
                  <a:lnTo>
                    <a:pt x="3805" y="13"/>
                  </a:lnTo>
                  <a:lnTo>
                    <a:pt x="3612" y="26"/>
                  </a:lnTo>
                  <a:lnTo>
                    <a:pt x="3407" y="52"/>
                  </a:lnTo>
                  <a:lnTo>
                    <a:pt x="3203" y="90"/>
                  </a:lnTo>
                  <a:lnTo>
                    <a:pt x="3010" y="128"/>
                  </a:lnTo>
                  <a:lnTo>
                    <a:pt x="2818" y="180"/>
                  </a:lnTo>
                  <a:lnTo>
                    <a:pt x="2639" y="244"/>
                  </a:lnTo>
                  <a:lnTo>
                    <a:pt x="2447" y="320"/>
                  </a:lnTo>
                  <a:lnTo>
                    <a:pt x="2280" y="397"/>
                  </a:lnTo>
                  <a:lnTo>
                    <a:pt x="2101" y="487"/>
                  </a:lnTo>
                  <a:lnTo>
                    <a:pt x="1935" y="589"/>
                  </a:lnTo>
                  <a:lnTo>
                    <a:pt x="1768" y="692"/>
                  </a:lnTo>
                  <a:lnTo>
                    <a:pt x="1614" y="807"/>
                  </a:lnTo>
                  <a:lnTo>
                    <a:pt x="1461" y="922"/>
                  </a:lnTo>
                  <a:lnTo>
                    <a:pt x="1320" y="1051"/>
                  </a:lnTo>
                  <a:lnTo>
                    <a:pt x="1179" y="1179"/>
                  </a:lnTo>
                  <a:lnTo>
                    <a:pt x="1038" y="1319"/>
                  </a:lnTo>
                  <a:lnTo>
                    <a:pt x="910" y="1460"/>
                  </a:lnTo>
                  <a:lnTo>
                    <a:pt x="795" y="1614"/>
                  </a:lnTo>
                  <a:lnTo>
                    <a:pt x="679" y="1781"/>
                  </a:lnTo>
                  <a:lnTo>
                    <a:pt x="577" y="1934"/>
                  </a:lnTo>
                  <a:lnTo>
                    <a:pt x="487" y="2101"/>
                  </a:lnTo>
                  <a:lnTo>
                    <a:pt x="398" y="2280"/>
                  </a:lnTo>
                  <a:lnTo>
                    <a:pt x="308" y="2459"/>
                  </a:lnTo>
                  <a:lnTo>
                    <a:pt x="244" y="2639"/>
                  </a:lnTo>
                  <a:lnTo>
                    <a:pt x="180" y="2831"/>
                  </a:lnTo>
                  <a:lnTo>
                    <a:pt x="129" y="3023"/>
                  </a:lnTo>
                  <a:lnTo>
                    <a:pt x="77" y="3215"/>
                  </a:lnTo>
                  <a:lnTo>
                    <a:pt x="39" y="3407"/>
                  </a:lnTo>
                  <a:lnTo>
                    <a:pt x="13" y="3612"/>
                  </a:lnTo>
                  <a:lnTo>
                    <a:pt x="1" y="3817"/>
                  </a:lnTo>
                  <a:lnTo>
                    <a:pt x="1" y="4022"/>
                  </a:lnTo>
                  <a:lnTo>
                    <a:pt x="1" y="4227"/>
                  </a:lnTo>
                  <a:lnTo>
                    <a:pt x="13" y="4432"/>
                  </a:lnTo>
                  <a:lnTo>
                    <a:pt x="39" y="4637"/>
                  </a:lnTo>
                  <a:lnTo>
                    <a:pt x="77" y="4829"/>
                  </a:lnTo>
                  <a:lnTo>
                    <a:pt x="129" y="5034"/>
                  </a:lnTo>
                  <a:lnTo>
                    <a:pt x="180" y="5213"/>
                  </a:lnTo>
                  <a:lnTo>
                    <a:pt x="244" y="5405"/>
                  </a:lnTo>
                  <a:lnTo>
                    <a:pt x="308" y="5585"/>
                  </a:lnTo>
                  <a:lnTo>
                    <a:pt x="398" y="5764"/>
                  </a:lnTo>
                  <a:lnTo>
                    <a:pt x="487" y="5943"/>
                  </a:lnTo>
                  <a:lnTo>
                    <a:pt x="577" y="6110"/>
                  </a:lnTo>
                  <a:lnTo>
                    <a:pt x="679" y="6276"/>
                  </a:lnTo>
                  <a:lnTo>
                    <a:pt x="795" y="6430"/>
                  </a:lnTo>
                  <a:lnTo>
                    <a:pt x="910" y="6584"/>
                  </a:lnTo>
                  <a:lnTo>
                    <a:pt x="1038" y="6724"/>
                  </a:lnTo>
                  <a:lnTo>
                    <a:pt x="1179" y="6865"/>
                  </a:lnTo>
                  <a:lnTo>
                    <a:pt x="1320" y="6993"/>
                  </a:lnTo>
                  <a:lnTo>
                    <a:pt x="1461" y="7121"/>
                  </a:lnTo>
                  <a:lnTo>
                    <a:pt x="1614" y="7250"/>
                  </a:lnTo>
                  <a:lnTo>
                    <a:pt x="1768" y="7352"/>
                  </a:lnTo>
                  <a:lnTo>
                    <a:pt x="1935" y="7467"/>
                  </a:lnTo>
                  <a:lnTo>
                    <a:pt x="2101" y="7557"/>
                  </a:lnTo>
                  <a:lnTo>
                    <a:pt x="2280" y="7647"/>
                  </a:lnTo>
                  <a:lnTo>
                    <a:pt x="2447" y="7723"/>
                  </a:lnTo>
                  <a:lnTo>
                    <a:pt x="2639" y="7800"/>
                  </a:lnTo>
                  <a:lnTo>
                    <a:pt x="2818" y="7864"/>
                  </a:lnTo>
                  <a:lnTo>
                    <a:pt x="3010" y="7916"/>
                  </a:lnTo>
                  <a:lnTo>
                    <a:pt x="3203" y="7967"/>
                  </a:lnTo>
                  <a:lnTo>
                    <a:pt x="3407" y="7992"/>
                  </a:lnTo>
                  <a:lnTo>
                    <a:pt x="3612" y="8018"/>
                  </a:lnTo>
                  <a:lnTo>
                    <a:pt x="3805" y="8044"/>
                  </a:lnTo>
                  <a:lnTo>
                    <a:pt x="4227" y="8044"/>
                  </a:lnTo>
                  <a:lnTo>
                    <a:pt x="4432" y="8018"/>
                  </a:lnTo>
                  <a:lnTo>
                    <a:pt x="4624" y="7992"/>
                  </a:lnTo>
                  <a:lnTo>
                    <a:pt x="4829" y="7967"/>
                  </a:lnTo>
                  <a:lnTo>
                    <a:pt x="5021" y="7916"/>
                  </a:lnTo>
                  <a:lnTo>
                    <a:pt x="5213" y="7864"/>
                  </a:lnTo>
                  <a:lnTo>
                    <a:pt x="5405" y="7800"/>
                  </a:lnTo>
                  <a:lnTo>
                    <a:pt x="5585" y="7723"/>
                  </a:lnTo>
                  <a:lnTo>
                    <a:pt x="5764" y="7647"/>
                  </a:lnTo>
                  <a:lnTo>
                    <a:pt x="5931" y="7557"/>
                  </a:lnTo>
                  <a:lnTo>
                    <a:pt x="6097" y="7467"/>
                  </a:lnTo>
                  <a:lnTo>
                    <a:pt x="6264" y="7352"/>
                  </a:lnTo>
                  <a:lnTo>
                    <a:pt x="6417" y="7250"/>
                  </a:lnTo>
                  <a:lnTo>
                    <a:pt x="6571" y="7121"/>
                  </a:lnTo>
                  <a:lnTo>
                    <a:pt x="6725" y="6993"/>
                  </a:lnTo>
                  <a:lnTo>
                    <a:pt x="6866" y="6865"/>
                  </a:lnTo>
                  <a:lnTo>
                    <a:pt x="6994" y="6724"/>
                  </a:lnTo>
                  <a:lnTo>
                    <a:pt x="7122" y="6584"/>
                  </a:lnTo>
                  <a:lnTo>
                    <a:pt x="7237" y="6430"/>
                  </a:lnTo>
                  <a:lnTo>
                    <a:pt x="7352" y="6276"/>
                  </a:lnTo>
                  <a:lnTo>
                    <a:pt x="7455" y="6110"/>
                  </a:lnTo>
                  <a:lnTo>
                    <a:pt x="7557" y="5943"/>
                  </a:lnTo>
                  <a:lnTo>
                    <a:pt x="7647" y="5764"/>
                  </a:lnTo>
                  <a:lnTo>
                    <a:pt x="7724" y="5585"/>
                  </a:lnTo>
                  <a:lnTo>
                    <a:pt x="7788" y="5405"/>
                  </a:lnTo>
                  <a:lnTo>
                    <a:pt x="7852" y="5213"/>
                  </a:lnTo>
                  <a:lnTo>
                    <a:pt x="7916" y="5034"/>
                  </a:lnTo>
                  <a:lnTo>
                    <a:pt x="7954" y="4829"/>
                  </a:lnTo>
                  <a:lnTo>
                    <a:pt x="7993" y="4637"/>
                  </a:lnTo>
                  <a:lnTo>
                    <a:pt x="8018" y="4432"/>
                  </a:lnTo>
                  <a:lnTo>
                    <a:pt x="8031" y="4227"/>
                  </a:lnTo>
                  <a:lnTo>
                    <a:pt x="8031" y="4022"/>
                  </a:lnTo>
                  <a:lnTo>
                    <a:pt x="8031" y="3817"/>
                  </a:lnTo>
                  <a:lnTo>
                    <a:pt x="8018" y="3612"/>
                  </a:lnTo>
                  <a:lnTo>
                    <a:pt x="7993" y="3407"/>
                  </a:lnTo>
                  <a:lnTo>
                    <a:pt x="7954" y="3215"/>
                  </a:lnTo>
                  <a:lnTo>
                    <a:pt x="7916" y="3023"/>
                  </a:lnTo>
                  <a:lnTo>
                    <a:pt x="7852" y="2831"/>
                  </a:lnTo>
                  <a:lnTo>
                    <a:pt x="7788" y="2639"/>
                  </a:lnTo>
                  <a:lnTo>
                    <a:pt x="7724" y="2459"/>
                  </a:lnTo>
                  <a:lnTo>
                    <a:pt x="7647" y="2280"/>
                  </a:lnTo>
                  <a:lnTo>
                    <a:pt x="7557" y="2101"/>
                  </a:lnTo>
                  <a:lnTo>
                    <a:pt x="7455" y="1934"/>
                  </a:lnTo>
                  <a:lnTo>
                    <a:pt x="7352" y="1781"/>
                  </a:lnTo>
                  <a:lnTo>
                    <a:pt x="7237" y="1614"/>
                  </a:lnTo>
                  <a:lnTo>
                    <a:pt x="7122" y="1460"/>
                  </a:lnTo>
                  <a:lnTo>
                    <a:pt x="6994" y="1319"/>
                  </a:lnTo>
                  <a:lnTo>
                    <a:pt x="6866" y="1179"/>
                  </a:lnTo>
                  <a:lnTo>
                    <a:pt x="6725" y="1051"/>
                  </a:lnTo>
                  <a:lnTo>
                    <a:pt x="6571" y="922"/>
                  </a:lnTo>
                  <a:lnTo>
                    <a:pt x="6417" y="807"/>
                  </a:lnTo>
                  <a:lnTo>
                    <a:pt x="6264" y="692"/>
                  </a:lnTo>
                  <a:lnTo>
                    <a:pt x="6097" y="589"/>
                  </a:lnTo>
                  <a:lnTo>
                    <a:pt x="5931" y="487"/>
                  </a:lnTo>
                  <a:lnTo>
                    <a:pt x="5764" y="397"/>
                  </a:lnTo>
                  <a:lnTo>
                    <a:pt x="5585" y="320"/>
                  </a:lnTo>
                  <a:lnTo>
                    <a:pt x="5405" y="244"/>
                  </a:lnTo>
                  <a:lnTo>
                    <a:pt x="5213" y="180"/>
                  </a:lnTo>
                  <a:lnTo>
                    <a:pt x="5021" y="128"/>
                  </a:lnTo>
                  <a:lnTo>
                    <a:pt x="4829" y="90"/>
                  </a:lnTo>
                  <a:lnTo>
                    <a:pt x="4624" y="52"/>
                  </a:lnTo>
                  <a:lnTo>
                    <a:pt x="4432" y="26"/>
                  </a:lnTo>
                  <a:lnTo>
                    <a:pt x="4227" y="13"/>
                  </a:lnTo>
                  <a:lnTo>
                    <a:pt x="40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1788900" y="1120025"/>
              <a:ext cx="65025" cy="65025"/>
            </a:xfrm>
            <a:custGeom>
              <a:avLst/>
              <a:gdLst/>
              <a:ahLst/>
              <a:cxnLst/>
              <a:rect l="l" t="t" r="r" b="b"/>
              <a:pathLst>
                <a:path w="2601" h="2601" extrusionOk="0">
                  <a:moveTo>
                    <a:pt x="1166" y="0"/>
                  </a:moveTo>
                  <a:lnTo>
                    <a:pt x="1038" y="26"/>
                  </a:lnTo>
                  <a:lnTo>
                    <a:pt x="910" y="51"/>
                  </a:lnTo>
                  <a:lnTo>
                    <a:pt x="795" y="102"/>
                  </a:lnTo>
                  <a:lnTo>
                    <a:pt x="680" y="154"/>
                  </a:lnTo>
                  <a:lnTo>
                    <a:pt x="577" y="218"/>
                  </a:lnTo>
                  <a:lnTo>
                    <a:pt x="475" y="295"/>
                  </a:lnTo>
                  <a:lnTo>
                    <a:pt x="385" y="384"/>
                  </a:lnTo>
                  <a:lnTo>
                    <a:pt x="295" y="474"/>
                  </a:lnTo>
                  <a:lnTo>
                    <a:pt x="219" y="576"/>
                  </a:lnTo>
                  <a:lnTo>
                    <a:pt x="155" y="679"/>
                  </a:lnTo>
                  <a:lnTo>
                    <a:pt x="103" y="794"/>
                  </a:lnTo>
                  <a:lnTo>
                    <a:pt x="65" y="909"/>
                  </a:lnTo>
                  <a:lnTo>
                    <a:pt x="26" y="1037"/>
                  </a:lnTo>
                  <a:lnTo>
                    <a:pt x="14" y="1166"/>
                  </a:lnTo>
                  <a:lnTo>
                    <a:pt x="1" y="1294"/>
                  </a:lnTo>
                  <a:lnTo>
                    <a:pt x="14" y="1435"/>
                  </a:lnTo>
                  <a:lnTo>
                    <a:pt x="26" y="1563"/>
                  </a:lnTo>
                  <a:lnTo>
                    <a:pt x="65" y="1691"/>
                  </a:lnTo>
                  <a:lnTo>
                    <a:pt x="103" y="1806"/>
                  </a:lnTo>
                  <a:lnTo>
                    <a:pt x="155" y="1921"/>
                  </a:lnTo>
                  <a:lnTo>
                    <a:pt x="219" y="2024"/>
                  </a:lnTo>
                  <a:lnTo>
                    <a:pt x="295" y="2126"/>
                  </a:lnTo>
                  <a:lnTo>
                    <a:pt x="385" y="2216"/>
                  </a:lnTo>
                  <a:lnTo>
                    <a:pt x="475" y="2305"/>
                  </a:lnTo>
                  <a:lnTo>
                    <a:pt x="577" y="2382"/>
                  </a:lnTo>
                  <a:lnTo>
                    <a:pt x="680" y="2446"/>
                  </a:lnTo>
                  <a:lnTo>
                    <a:pt x="795" y="2498"/>
                  </a:lnTo>
                  <a:lnTo>
                    <a:pt x="910" y="2536"/>
                  </a:lnTo>
                  <a:lnTo>
                    <a:pt x="1038" y="2574"/>
                  </a:lnTo>
                  <a:lnTo>
                    <a:pt x="1166" y="2600"/>
                  </a:lnTo>
                  <a:lnTo>
                    <a:pt x="1435" y="2600"/>
                  </a:lnTo>
                  <a:lnTo>
                    <a:pt x="1563" y="2574"/>
                  </a:lnTo>
                  <a:lnTo>
                    <a:pt x="1691" y="2536"/>
                  </a:lnTo>
                  <a:lnTo>
                    <a:pt x="1807" y="2498"/>
                  </a:lnTo>
                  <a:lnTo>
                    <a:pt x="1922" y="2446"/>
                  </a:lnTo>
                  <a:lnTo>
                    <a:pt x="2024" y="2382"/>
                  </a:lnTo>
                  <a:lnTo>
                    <a:pt x="2127" y="2305"/>
                  </a:lnTo>
                  <a:lnTo>
                    <a:pt x="2217" y="2216"/>
                  </a:lnTo>
                  <a:lnTo>
                    <a:pt x="2306" y="2126"/>
                  </a:lnTo>
                  <a:lnTo>
                    <a:pt x="2383" y="2024"/>
                  </a:lnTo>
                  <a:lnTo>
                    <a:pt x="2447" y="1921"/>
                  </a:lnTo>
                  <a:lnTo>
                    <a:pt x="2498" y="1806"/>
                  </a:lnTo>
                  <a:lnTo>
                    <a:pt x="2550" y="1691"/>
                  </a:lnTo>
                  <a:lnTo>
                    <a:pt x="2575" y="1563"/>
                  </a:lnTo>
                  <a:lnTo>
                    <a:pt x="2601" y="1435"/>
                  </a:lnTo>
                  <a:lnTo>
                    <a:pt x="2601" y="1294"/>
                  </a:lnTo>
                  <a:lnTo>
                    <a:pt x="2601" y="1166"/>
                  </a:lnTo>
                  <a:lnTo>
                    <a:pt x="2575" y="1037"/>
                  </a:lnTo>
                  <a:lnTo>
                    <a:pt x="2550" y="909"/>
                  </a:lnTo>
                  <a:lnTo>
                    <a:pt x="2498" y="794"/>
                  </a:lnTo>
                  <a:lnTo>
                    <a:pt x="2447" y="679"/>
                  </a:lnTo>
                  <a:lnTo>
                    <a:pt x="2383" y="576"/>
                  </a:lnTo>
                  <a:lnTo>
                    <a:pt x="2306" y="474"/>
                  </a:lnTo>
                  <a:lnTo>
                    <a:pt x="2217" y="384"/>
                  </a:lnTo>
                  <a:lnTo>
                    <a:pt x="2127" y="295"/>
                  </a:lnTo>
                  <a:lnTo>
                    <a:pt x="2024" y="218"/>
                  </a:lnTo>
                  <a:lnTo>
                    <a:pt x="1922" y="154"/>
                  </a:lnTo>
                  <a:lnTo>
                    <a:pt x="1807" y="102"/>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2186600" y="1203900"/>
              <a:ext cx="65025" cy="65025"/>
            </a:xfrm>
            <a:custGeom>
              <a:avLst/>
              <a:gdLst/>
              <a:ahLst/>
              <a:cxnLst/>
              <a:rect l="l" t="t" r="r" b="b"/>
              <a:pathLst>
                <a:path w="2601" h="2601" extrusionOk="0">
                  <a:moveTo>
                    <a:pt x="1294" y="1"/>
                  </a:moveTo>
                  <a:lnTo>
                    <a:pt x="1166" y="14"/>
                  </a:lnTo>
                  <a:lnTo>
                    <a:pt x="1038" y="26"/>
                  </a:lnTo>
                  <a:lnTo>
                    <a:pt x="910" y="65"/>
                  </a:lnTo>
                  <a:lnTo>
                    <a:pt x="794" y="103"/>
                  </a:lnTo>
                  <a:lnTo>
                    <a:pt x="679" y="167"/>
                  </a:lnTo>
                  <a:lnTo>
                    <a:pt x="577" y="231"/>
                  </a:lnTo>
                  <a:lnTo>
                    <a:pt x="474" y="295"/>
                  </a:lnTo>
                  <a:lnTo>
                    <a:pt x="384" y="385"/>
                  </a:lnTo>
                  <a:lnTo>
                    <a:pt x="295" y="475"/>
                  </a:lnTo>
                  <a:lnTo>
                    <a:pt x="218" y="577"/>
                  </a:lnTo>
                  <a:lnTo>
                    <a:pt x="154" y="680"/>
                  </a:lnTo>
                  <a:lnTo>
                    <a:pt x="103" y="795"/>
                  </a:lnTo>
                  <a:lnTo>
                    <a:pt x="51" y="923"/>
                  </a:lnTo>
                  <a:lnTo>
                    <a:pt x="26" y="1038"/>
                  </a:lnTo>
                  <a:lnTo>
                    <a:pt x="0" y="1166"/>
                  </a:lnTo>
                  <a:lnTo>
                    <a:pt x="0" y="1307"/>
                  </a:lnTo>
                  <a:lnTo>
                    <a:pt x="0" y="1435"/>
                  </a:lnTo>
                  <a:lnTo>
                    <a:pt x="26" y="1563"/>
                  </a:lnTo>
                  <a:lnTo>
                    <a:pt x="51" y="1691"/>
                  </a:lnTo>
                  <a:lnTo>
                    <a:pt x="103" y="1807"/>
                  </a:lnTo>
                  <a:lnTo>
                    <a:pt x="154" y="1922"/>
                  </a:lnTo>
                  <a:lnTo>
                    <a:pt x="218" y="2037"/>
                  </a:lnTo>
                  <a:lnTo>
                    <a:pt x="295" y="2127"/>
                  </a:lnTo>
                  <a:lnTo>
                    <a:pt x="384" y="2229"/>
                  </a:lnTo>
                  <a:lnTo>
                    <a:pt x="474" y="2306"/>
                  </a:lnTo>
                  <a:lnTo>
                    <a:pt x="577" y="2383"/>
                  </a:lnTo>
                  <a:lnTo>
                    <a:pt x="679" y="2447"/>
                  </a:lnTo>
                  <a:lnTo>
                    <a:pt x="794" y="2498"/>
                  </a:lnTo>
                  <a:lnTo>
                    <a:pt x="910" y="2549"/>
                  </a:lnTo>
                  <a:lnTo>
                    <a:pt x="1038" y="2575"/>
                  </a:lnTo>
                  <a:lnTo>
                    <a:pt x="1166" y="2601"/>
                  </a:lnTo>
                  <a:lnTo>
                    <a:pt x="1435" y="2601"/>
                  </a:lnTo>
                  <a:lnTo>
                    <a:pt x="1563" y="2575"/>
                  </a:lnTo>
                  <a:lnTo>
                    <a:pt x="1691" y="2549"/>
                  </a:lnTo>
                  <a:lnTo>
                    <a:pt x="1806" y="2498"/>
                  </a:lnTo>
                  <a:lnTo>
                    <a:pt x="1921" y="2447"/>
                  </a:lnTo>
                  <a:lnTo>
                    <a:pt x="2024" y="2383"/>
                  </a:lnTo>
                  <a:lnTo>
                    <a:pt x="2126" y="2306"/>
                  </a:lnTo>
                  <a:lnTo>
                    <a:pt x="2216" y="2229"/>
                  </a:lnTo>
                  <a:lnTo>
                    <a:pt x="2306" y="2127"/>
                  </a:lnTo>
                  <a:lnTo>
                    <a:pt x="2382" y="2037"/>
                  </a:lnTo>
                  <a:lnTo>
                    <a:pt x="2446" y="1922"/>
                  </a:lnTo>
                  <a:lnTo>
                    <a:pt x="2498" y="1807"/>
                  </a:lnTo>
                  <a:lnTo>
                    <a:pt x="2536" y="1691"/>
                  </a:lnTo>
                  <a:lnTo>
                    <a:pt x="2575" y="1563"/>
                  </a:lnTo>
                  <a:lnTo>
                    <a:pt x="2587" y="1435"/>
                  </a:lnTo>
                  <a:lnTo>
                    <a:pt x="2600" y="1307"/>
                  </a:lnTo>
                  <a:lnTo>
                    <a:pt x="2587" y="1166"/>
                  </a:lnTo>
                  <a:lnTo>
                    <a:pt x="2575" y="1038"/>
                  </a:lnTo>
                  <a:lnTo>
                    <a:pt x="2536" y="923"/>
                  </a:lnTo>
                  <a:lnTo>
                    <a:pt x="2498" y="795"/>
                  </a:lnTo>
                  <a:lnTo>
                    <a:pt x="2446" y="680"/>
                  </a:lnTo>
                  <a:lnTo>
                    <a:pt x="2382" y="577"/>
                  </a:lnTo>
                  <a:lnTo>
                    <a:pt x="2306" y="475"/>
                  </a:lnTo>
                  <a:lnTo>
                    <a:pt x="2216" y="385"/>
                  </a:lnTo>
                  <a:lnTo>
                    <a:pt x="2126" y="295"/>
                  </a:lnTo>
                  <a:lnTo>
                    <a:pt x="2024" y="231"/>
                  </a:lnTo>
                  <a:lnTo>
                    <a:pt x="1921" y="167"/>
                  </a:lnTo>
                  <a:lnTo>
                    <a:pt x="1806" y="103"/>
                  </a:lnTo>
                  <a:lnTo>
                    <a:pt x="1691" y="65"/>
                  </a:lnTo>
                  <a:lnTo>
                    <a:pt x="1563" y="26"/>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1267625" y="1686125"/>
              <a:ext cx="65025" cy="65025"/>
            </a:xfrm>
            <a:custGeom>
              <a:avLst/>
              <a:gdLst/>
              <a:ahLst/>
              <a:cxnLst/>
              <a:rect l="l" t="t" r="r" b="b"/>
              <a:pathLst>
                <a:path w="2601" h="2601" extrusionOk="0">
                  <a:moveTo>
                    <a:pt x="1166" y="0"/>
                  </a:moveTo>
                  <a:lnTo>
                    <a:pt x="1038" y="26"/>
                  </a:lnTo>
                  <a:lnTo>
                    <a:pt x="923" y="52"/>
                  </a:lnTo>
                  <a:lnTo>
                    <a:pt x="795" y="103"/>
                  </a:lnTo>
                  <a:lnTo>
                    <a:pt x="679" y="154"/>
                  </a:lnTo>
                  <a:lnTo>
                    <a:pt x="577" y="218"/>
                  </a:lnTo>
                  <a:lnTo>
                    <a:pt x="475" y="295"/>
                  </a:lnTo>
                  <a:lnTo>
                    <a:pt x="385" y="385"/>
                  </a:lnTo>
                  <a:lnTo>
                    <a:pt x="295" y="474"/>
                  </a:lnTo>
                  <a:lnTo>
                    <a:pt x="231" y="577"/>
                  </a:lnTo>
                  <a:lnTo>
                    <a:pt x="167" y="679"/>
                  </a:lnTo>
                  <a:lnTo>
                    <a:pt x="103" y="794"/>
                  </a:lnTo>
                  <a:lnTo>
                    <a:pt x="65" y="910"/>
                  </a:lnTo>
                  <a:lnTo>
                    <a:pt x="26" y="1038"/>
                  </a:lnTo>
                  <a:lnTo>
                    <a:pt x="13" y="1166"/>
                  </a:lnTo>
                  <a:lnTo>
                    <a:pt x="1" y="1294"/>
                  </a:lnTo>
                  <a:lnTo>
                    <a:pt x="13" y="1435"/>
                  </a:lnTo>
                  <a:lnTo>
                    <a:pt x="26" y="1563"/>
                  </a:lnTo>
                  <a:lnTo>
                    <a:pt x="65" y="1691"/>
                  </a:lnTo>
                  <a:lnTo>
                    <a:pt x="103" y="1806"/>
                  </a:lnTo>
                  <a:lnTo>
                    <a:pt x="167" y="1922"/>
                  </a:lnTo>
                  <a:lnTo>
                    <a:pt x="231" y="2024"/>
                  </a:lnTo>
                  <a:lnTo>
                    <a:pt x="295" y="2126"/>
                  </a:lnTo>
                  <a:lnTo>
                    <a:pt x="385" y="2216"/>
                  </a:lnTo>
                  <a:lnTo>
                    <a:pt x="475" y="2306"/>
                  </a:lnTo>
                  <a:lnTo>
                    <a:pt x="577" y="2383"/>
                  </a:lnTo>
                  <a:lnTo>
                    <a:pt x="679" y="2447"/>
                  </a:lnTo>
                  <a:lnTo>
                    <a:pt x="795" y="2498"/>
                  </a:lnTo>
                  <a:lnTo>
                    <a:pt x="923" y="2536"/>
                  </a:lnTo>
                  <a:lnTo>
                    <a:pt x="1038" y="2575"/>
                  </a:lnTo>
                  <a:lnTo>
                    <a:pt x="1166" y="2600"/>
                  </a:lnTo>
                  <a:lnTo>
                    <a:pt x="1435" y="2600"/>
                  </a:lnTo>
                  <a:lnTo>
                    <a:pt x="1563" y="2575"/>
                  </a:lnTo>
                  <a:lnTo>
                    <a:pt x="1691" y="2536"/>
                  </a:lnTo>
                  <a:lnTo>
                    <a:pt x="1807" y="2498"/>
                  </a:lnTo>
                  <a:lnTo>
                    <a:pt x="1922" y="2447"/>
                  </a:lnTo>
                  <a:lnTo>
                    <a:pt x="2037" y="2383"/>
                  </a:lnTo>
                  <a:lnTo>
                    <a:pt x="2127" y="2306"/>
                  </a:lnTo>
                  <a:lnTo>
                    <a:pt x="2229" y="2216"/>
                  </a:lnTo>
                  <a:lnTo>
                    <a:pt x="2306" y="2126"/>
                  </a:lnTo>
                  <a:lnTo>
                    <a:pt x="2383" y="2024"/>
                  </a:lnTo>
                  <a:lnTo>
                    <a:pt x="2447" y="1922"/>
                  </a:lnTo>
                  <a:lnTo>
                    <a:pt x="2498" y="1806"/>
                  </a:lnTo>
                  <a:lnTo>
                    <a:pt x="2549" y="1691"/>
                  </a:lnTo>
                  <a:lnTo>
                    <a:pt x="2575" y="1563"/>
                  </a:lnTo>
                  <a:lnTo>
                    <a:pt x="2601" y="1435"/>
                  </a:lnTo>
                  <a:lnTo>
                    <a:pt x="2601" y="1294"/>
                  </a:lnTo>
                  <a:lnTo>
                    <a:pt x="2601" y="1166"/>
                  </a:lnTo>
                  <a:lnTo>
                    <a:pt x="2575" y="1038"/>
                  </a:lnTo>
                  <a:lnTo>
                    <a:pt x="2549" y="910"/>
                  </a:lnTo>
                  <a:lnTo>
                    <a:pt x="2498" y="794"/>
                  </a:lnTo>
                  <a:lnTo>
                    <a:pt x="2447" y="679"/>
                  </a:lnTo>
                  <a:lnTo>
                    <a:pt x="2383" y="577"/>
                  </a:lnTo>
                  <a:lnTo>
                    <a:pt x="2306" y="474"/>
                  </a:lnTo>
                  <a:lnTo>
                    <a:pt x="2229" y="385"/>
                  </a:lnTo>
                  <a:lnTo>
                    <a:pt x="2127" y="295"/>
                  </a:lnTo>
                  <a:lnTo>
                    <a:pt x="2037" y="218"/>
                  </a:lnTo>
                  <a:lnTo>
                    <a:pt x="1922" y="154"/>
                  </a:lnTo>
                  <a:lnTo>
                    <a:pt x="1807" y="103"/>
                  </a:lnTo>
                  <a:lnTo>
                    <a:pt x="1691" y="52"/>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1183750" y="2118075"/>
              <a:ext cx="65000" cy="65025"/>
            </a:xfrm>
            <a:custGeom>
              <a:avLst/>
              <a:gdLst/>
              <a:ahLst/>
              <a:cxnLst/>
              <a:rect l="l" t="t" r="r" b="b"/>
              <a:pathLst>
                <a:path w="2600" h="2601" extrusionOk="0">
                  <a:moveTo>
                    <a:pt x="1166" y="0"/>
                  </a:moveTo>
                  <a:lnTo>
                    <a:pt x="1037" y="26"/>
                  </a:lnTo>
                  <a:lnTo>
                    <a:pt x="909" y="51"/>
                  </a:lnTo>
                  <a:lnTo>
                    <a:pt x="794" y="103"/>
                  </a:lnTo>
                  <a:lnTo>
                    <a:pt x="679" y="154"/>
                  </a:lnTo>
                  <a:lnTo>
                    <a:pt x="576" y="218"/>
                  </a:lnTo>
                  <a:lnTo>
                    <a:pt x="474" y="295"/>
                  </a:lnTo>
                  <a:lnTo>
                    <a:pt x="384" y="372"/>
                  </a:lnTo>
                  <a:lnTo>
                    <a:pt x="295" y="474"/>
                  </a:lnTo>
                  <a:lnTo>
                    <a:pt x="218" y="564"/>
                  </a:lnTo>
                  <a:lnTo>
                    <a:pt x="154" y="679"/>
                  </a:lnTo>
                  <a:lnTo>
                    <a:pt x="102" y="794"/>
                  </a:lnTo>
                  <a:lnTo>
                    <a:pt x="51" y="910"/>
                  </a:lnTo>
                  <a:lnTo>
                    <a:pt x="26" y="1038"/>
                  </a:lnTo>
                  <a:lnTo>
                    <a:pt x="0" y="1166"/>
                  </a:lnTo>
                  <a:lnTo>
                    <a:pt x="0" y="1294"/>
                  </a:lnTo>
                  <a:lnTo>
                    <a:pt x="0" y="1435"/>
                  </a:lnTo>
                  <a:lnTo>
                    <a:pt x="26" y="1563"/>
                  </a:lnTo>
                  <a:lnTo>
                    <a:pt x="51" y="1678"/>
                  </a:lnTo>
                  <a:lnTo>
                    <a:pt x="102" y="1806"/>
                  </a:lnTo>
                  <a:lnTo>
                    <a:pt x="154" y="1921"/>
                  </a:lnTo>
                  <a:lnTo>
                    <a:pt x="218" y="2024"/>
                  </a:lnTo>
                  <a:lnTo>
                    <a:pt x="295" y="2126"/>
                  </a:lnTo>
                  <a:lnTo>
                    <a:pt x="384" y="2216"/>
                  </a:lnTo>
                  <a:lnTo>
                    <a:pt x="474" y="2306"/>
                  </a:lnTo>
                  <a:lnTo>
                    <a:pt x="576" y="2370"/>
                  </a:lnTo>
                  <a:lnTo>
                    <a:pt x="679" y="2447"/>
                  </a:lnTo>
                  <a:lnTo>
                    <a:pt x="794" y="2498"/>
                  </a:lnTo>
                  <a:lnTo>
                    <a:pt x="909" y="2536"/>
                  </a:lnTo>
                  <a:lnTo>
                    <a:pt x="1037" y="2575"/>
                  </a:lnTo>
                  <a:lnTo>
                    <a:pt x="1166" y="2587"/>
                  </a:lnTo>
                  <a:lnTo>
                    <a:pt x="1306" y="2600"/>
                  </a:lnTo>
                  <a:lnTo>
                    <a:pt x="1434" y="2587"/>
                  </a:lnTo>
                  <a:lnTo>
                    <a:pt x="1563" y="2575"/>
                  </a:lnTo>
                  <a:lnTo>
                    <a:pt x="1691" y="2536"/>
                  </a:lnTo>
                  <a:lnTo>
                    <a:pt x="1806" y="2498"/>
                  </a:lnTo>
                  <a:lnTo>
                    <a:pt x="1921" y="2447"/>
                  </a:lnTo>
                  <a:lnTo>
                    <a:pt x="2024" y="2370"/>
                  </a:lnTo>
                  <a:lnTo>
                    <a:pt x="2126" y="2306"/>
                  </a:lnTo>
                  <a:lnTo>
                    <a:pt x="2216" y="2216"/>
                  </a:lnTo>
                  <a:lnTo>
                    <a:pt x="2305" y="2126"/>
                  </a:lnTo>
                  <a:lnTo>
                    <a:pt x="2382" y="2024"/>
                  </a:lnTo>
                  <a:lnTo>
                    <a:pt x="2446" y="1921"/>
                  </a:lnTo>
                  <a:lnTo>
                    <a:pt x="2498" y="1806"/>
                  </a:lnTo>
                  <a:lnTo>
                    <a:pt x="2549" y="1678"/>
                  </a:lnTo>
                  <a:lnTo>
                    <a:pt x="2574" y="1563"/>
                  </a:lnTo>
                  <a:lnTo>
                    <a:pt x="2600" y="1435"/>
                  </a:lnTo>
                  <a:lnTo>
                    <a:pt x="2600" y="1294"/>
                  </a:lnTo>
                  <a:lnTo>
                    <a:pt x="2600" y="1166"/>
                  </a:lnTo>
                  <a:lnTo>
                    <a:pt x="2574" y="1038"/>
                  </a:lnTo>
                  <a:lnTo>
                    <a:pt x="2549" y="910"/>
                  </a:lnTo>
                  <a:lnTo>
                    <a:pt x="2498" y="794"/>
                  </a:lnTo>
                  <a:lnTo>
                    <a:pt x="2446" y="679"/>
                  </a:lnTo>
                  <a:lnTo>
                    <a:pt x="2382" y="564"/>
                  </a:lnTo>
                  <a:lnTo>
                    <a:pt x="2305" y="474"/>
                  </a:lnTo>
                  <a:lnTo>
                    <a:pt x="2216" y="372"/>
                  </a:lnTo>
                  <a:lnTo>
                    <a:pt x="2126" y="295"/>
                  </a:lnTo>
                  <a:lnTo>
                    <a:pt x="2024" y="218"/>
                  </a:lnTo>
                  <a:lnTo>
                    <a:pt x="1921" y="154"/>
                  </a:lnTo>
                  <a:lnTo>
                    <a:pt x="1806" y="103"/>
                  </a:lnTo>
                  <a:lnTo>
                    <a:pt x="1691" y="51"/>
                  </a:lnTo>
                  <a:lnTo>
                    <a:pt x="1563" y="26"/>
                  </a:lnTo>
                  <a:lnTo>
                    <a:pt x="14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1544600" y="2156800"/>
              <a:ext cx="65025" cy="65350"/>
            </a:xfrm>
            <a:custGeom>
              <a:avLst/>
              <a:gdLst/>
              <a:ahLst/>
              <a:cxnLst/>
              <a:rect l="l" t="t" r="r" b="b"/>
              <a:pathLst>
                <a:path w="2601" h="2614" extrusionOk="0">
                  <a:moveTo>
                    <a:pt x="1294" y="1"/>
                  </a:moveTo>
                  <a:lnTo>
                    <a:pt x="1166" y="14"/>
                  </a:lnTo>
                  <a:lnTo>
                    <a:pt x="1038" y="27"/>
                  </a:lnTo>
                  <a:lnTo>
                    <a:pt x="910" y="65"/>
                  </a:lnTo>
                  <a:lnTo>
                    <a:pt x="795" y="103"/>
                  </a:lnTo>
                  <a:lnTo>
                    <a:pt x="679" y="167"/>
                  </a:lnTo>
                  <a:lnTo>
                    <a:pt x="564" y="232"/>
                  </a:lnTo>
                  <a:lnTo>
                    <a:pt x="474" y="308"/>
                  </a:lnTo>
                  <a:lnTo>
                    <a:pt x="372" y="385"/>
                  </a:lnTo>
                  <a:lnTo>
                    <a:pt x="295" y="475"/>
                  </a:lnTo>
                  <a:lnTo>
                    <a:pt x="218" y="577"/>
                  </a:lnTo>
                  <a:lnTo>
                    <a:pt x="154" y="693"/>
                  </a:lnTo>
                  <a:lnTo>
                    <a:pt x="103" y="795"/>
                  </a:lnTo>
                  <a:lnTo>
                    <a:pt x="52" y="923"/>
                  </a:lnTo>
                  <a:lnTo>
                    <a:pt x="26" y="1038"/>
                  </a:lnTo>
                  <a:lnTo>
                    <a:pt x="0" y="1179"/>
                  </a:lnTo>
                  <a:lnTo>
                    <a:pt x="0" y="1307"/>
                  </a:lnTo>
                  <a:lnTo>
                    <a:pt x="0" y="1435"/>
                  </a:lnTo>
                  <a:lnTo>
                    <a:pt x="26" y="1564"/>
                  </a:lnTo>
                  <a:lnTo>
                    <a:pt x="52" y="1692"/>
                  </a:lnTo>
                  <a:lnTo>
                    <a:pt x="103" y="1807"/>
                  </a:lnTo>
                  <a:lnTo>
                    <a:pt x="154" y="1922"/>
                  </a:lnTo>
                  <a:lnTo>
                    <a:pt x="218" y="2037"/>
                  </a:lnTo>
                  <a:lnTo>
                    <a:pt x="295" y="2140"/>
                  </a:lnTo>
                  <a:lnTo>
                    <a:pt x="372" y="2230"/>
                  </a:lnTo>
                  <a:lnTo>
                    <a:pt x="474" y="2306"/>
                  </a:lnTo>
                  <a:lnTo>
                    <a:pt x="564" y="2383"/>
                  </a:lnTo>
                  <a:lnTo>
                    <a:pt x="679" y="2447"/>
                  </a:lnTo>
                  <a:lnTo>
                    <a:pt x="795" y="2511"/>
                  </a:lnTo>
                  <a:lnTo>
                    <a:pt x="910" y="2550"/>
                  </a:lnTo>
                  <a:lnTo>
                    <a:pt x="1038" y="2575"/>
                  </a:lnTo>
                  <a:lnTo>
                    <a:pt x="1166" y="2601"/>
                  </a:lnTo>
                  <a:lnTo>
                    <a:pt x="1294" y="2614"/>
                  </a:lnTo>
                  <a:lnTo>
                    <a:pt x="1435" y="2601"/>
                  </a:lnTo>
                  <a:lnTo>
                    <a:pt x="1563" y="2575"/>
                  </a:lnTo>
                  <a:lnTo>
                    <a:pt x="1678" y="2550"/>
                  </a:lnTo>
                  <a:lnTo>
                    <a:pt x="1806" y="2511"/>
                  </a:lnTo>
                  <a:lnTo>
                    <a:pt x="1922" y="2447"/>
                  </a:lnTo>
                  <a:lnTo>
                    <a:pt x="2024" y="2383"/>
                  </a:lnTo>
                  <a:lnTo>
                    <a:pt x="2127" y="2306"/>
                  </a:lnTo>
                  <a:lnTo>
                    <a:pt x="2216" y="2230"/>
                  </a:lnTo>
                  <a:lnTo>
                    <a:pt x="2306" y="2140"/>
                  </a:lnTo>
                  <a:lnTo>
                    <a:pt x="2370" y="2037"/>
                  </a:lnTo>
                  <a:lnTo>
                    <a:pt x="2447" y="1922"/>
                  </a:lnTo>
                  <a:lnTo>
                    <a:pt x="2498" y="1807"/>
                  </a:lnTo>
                  <a:lnTo>
                    <a:pt x="2536" y="1692"/>
                  </a:lnTo>
                  <a:lnTo>
                    <a:pt x="2575" y="1564"/>
                  </a:lnTo>
                  <a:lnTo>
                    <a:pt x="2588" y="1435"/>
                  </a:lnTo>
                  <a:lnTo>
                    <a:pt x="2600" y="1307"/>
                  </a:lnTo>
                  <a:lnTo>
                    <a:pt x="2588" y="1179"/>
                  </a:lnTo>
                  <a:lnTo>
                    <a:pt x="2575" y="1038"/>
                  </a:lnTo>
                  <a:lnTo>
                    <a:pt x="2536" y="923"/>
                  </a:lnTo>
                  <a:lnTo>
                    <a:pt x="2498" y="795"/>
                  </a:lnTo>
                  <a:lnTo>
                    <a:pt x="2447" y="693"/>
                  </a:lnTo>
                  <a:lnTo>
                    <a:pt x="2370" y="577"/>
                  </a:lnTo>
                  <a:lnTo>
                    <a:pt x="2306" y="475"/>
                  </a:lnTo>
                  <a:lnTo>
                    <a:pt x="2216" y="385"/>
                  </a:lnTo>
                  <a:lnTo>
                    <a:pt x="2127" y="308"/>
                  </a:lnTo>
                  <a:lnTo>
                    <a:pt x="2024" y="232"/>
                  </a:lnTo>
                  <a:lnTo>
                    <a:pt x="1922" y="167"/>
                  </a:lnTo>
                  <a:lnTo>
                    <a:pt x="1806" y="103"/>
                  </a:lnTo>
                  <a:lnTo>
                    <a:pt x="1678" y="65"/>
                  </a:lnTo>
                  <a:lnTo>
                    <a:pt x="1563" y="27"/>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1735125" y="2356300"/>
              <a:ext cx="65025" cy="65350"/>
            </a:xfrm>
            <a:custGeom>
              <a:avLst/>
              <a:gdLst/>
              <a:ahLst/>
              <a:cxnLst/>
              <a:rect l="l" t="t" r="r" b="b"/>
              <a:pathLst>
                <a:path w="2601" h="2614" extrusionOk="0">
                  <a:moveTo>
                    <a:pt x="1294" y="0"/>
                  </a:moveTo>
                  <a:lnTo>
                    <a:pt x="1166" y="13"/>
                  </a:lnTo>
                  <a:lnTo>
                    <a:pt x="1038" y="26"/>
                  </a:lnTo>
                  <a:lnTo>
                    <a:pt x="909" y="64"/>
                  </a:lnTo>
                  <a:lnTo>
                    <a:pt x="794" y="103"/>
                  </a:lnTo>
                  <a:lnTo>
                    <a:pt x="679" y="167"/>
                  </a:lnTo>
                  <a:lnTo>
                    <a:pt x="564" y="231"/>
                  </a:lnTo>
                  <a:lnTo>
                    <a:pt x="474" y="308"/>
                  </a:lnTo>
                  <a:lnTo>
                    <a:pt x="372" y="385"/>
                  </a:lnTo>
                  <a:lnTo>
                    <a:pt x="295" y="474"/>
                  </a:lnTo>
                  <a:lnTo>
                    <a:pt x="218" y="577"/>
                  </a:lnTo>
                  <a:lnTo>
                    <a:pt x="154" y="692"/>
                  </a:lnTo>
                  <a:lnTo>
                    <a:pt x="103" y="794"/>
                  </a:lnTo>
                  <a:lnTo>
                    <a:pt x="51" y="922"/>
                  </a:lnTo>
                  <a:lnTo>
                    <a:pt x="26" y="1051"/>
                  </a:lnTo>
                  <a:lnTo>
                    <a:pt x="0" y="1179"/>
                  </a:lnTo>
                  <a:lnTo>
                    <a:pt x="0" y="1307"/>
                  </a:lnTo>
                  <a:lnTo>
                    <a:pt x="0" y="1435"/>
                  </a:lnTo>
                  <a:lnTo>
                    <a:pt x="26" y="1563"/>
                  </a:lnTo>
                  <a:lnTo>
                    <a:pt x="51" y="1691"/>
                  </a:lnTo>
                  <a:lnTo>
                    <a:pt x="103" y="1819"/>
                  </a:lnTo>
                  <a:lnTo>
                    <a:pt x="154" y="1921"/>
                  </a:lnTo>
                  <a:lnTo>
                    <a:pt x="218" y="2037"/>
                  </a:lnTo>
                  <a:lnTo>
                    <a:pt x="295" y="2139"/>
                  </a:lnTo>
                  <a:lnTo>
                    <a:pt x="372" y="2229"/>
                  </a:lnTo>
                  <a:lnTo>
                    <a:pt x="474" y="2306"/>
                  </a:lnTo>
                  <a:lnTo>
                    <a:pt x="564" y="2383"/>
                  </a:lnTo>
                  <a:lnTo>
                    <a:pt x="679" y="2447"/>
                  </a:lnTo>
                  <a:lnTo>
                    <a:pt x="794" y="2511"/>
                  </a:lnTo>
                  <a:lnTo>
                    <a:pt x="909" y="2549"/>
                  </a:lnTo>
                  <a:lnTo>
                    <a:pt x="1038" y="2588"/>
                  </a:lnTo>
                  <a:lnTo>
                    <a:pt x="1166" y="2600"/>
                  </a:lnTo>
                  <a:lnTo>
                    <a:pt x="1294" y="2613"/>
                  </a:lnTo>
                  <a:lnTo>
                    <a:pt x="1435" y="2600"/>
                  </a:lnTo>
                  <a:lnTo>
                    <a:pt x="1563" y="2588"/>
                  </a:lnTo>
                  <a:lnTo>
                    <a:pt x="1678" y="2549"/>
                  </a:lnTo>
                  <a:lnTo>
                    <a:pt x="1806" y="2511"/>
                  </a:lnTo>
                  <a:lnTo>
                    <a:pt x="1921" y="2447"/>
                  </a:lnTo>
                  <a:lnTo>
                    <a:pt x="2024" y="2383"/>
                  </a:lnTo>
                  <a:lnTo>
                    <a:pt x="2126" y="2306"/>
                  </a:lnTo>
                  <a:lnTo>
                    <a:pt x="2216" y="2229"/>
                  </a:lnTo>
                  <a:lnTo>
                    <a:pt x="2306" y="2139"/>
                  </a:lnTo>
                  <a:lnTo>
                    <a:pt x="2370" y="2037"/>
                  </a:lnTo>
                  <a:lnTo>
                    <a:pt x="2446" y="1921"/>
                  </a:lnTo>
                  <a:lnTo>
                    <a:pt x="2498" y="1819"/>
                  </a:lnTo>
                  <a:lnTo>
                    <a:pt x="2536" y="1691"/>
                  </a:lnTo>
                  <a:lnTo>
                    <a:pt x="2575" y="1563"/>
                  </a:lnTo>
                  <a:lnTo>
                    <a:pt x="2587" y="1435"/>
                  </a:lnTo>
                  <a:lnTo>
                    <a:pt x="2600" y="1307"/>
                  </a:lnTo>
                  <a:lnTo>
                    <a:pt x="2587" y="1179"/>
                  </a:lnTo>
                  <a:lnTo>
                    <a:pt x="2575" y="1051"/>
                  </a:lnTo>
                  <a:lnTo>
                    <a:pt x="2536" y="922"/>
                  </a:lnTo>
                  <a:lnTo>
                    <a:pt x="2498" y="794"/>
                  </a:lnTo>
                  <a:lnTo>
                    <a:pt x="2446" y="692"/>
                  </a:lnTo>
                  <a:lnTo>
                    <a:pt x="2370" y="577"/>
                  </a:lnTo>
                  <a:lnTo>
                    <a:pt x="2306" y="474"/>
                  </a:lnTo>
                  <a:lnTo>
                    <a:pt x="2216" y="385"/>
                  </a:lnTo>
                  <a:lnTo>
                    <a:pt x="2126" y="308"/>
                  </a:lnTo>
                  <a:lnTo>
                    <a:pt x="2024" y="231"/>
                  </a:lnTo>
                  <a:lnTo>
                    <a:pt x="1921" y="167"/>
                  </a:lnTo>
                  <a:lnTo>
                    <a:pt x="1806" y="103"/>
                  </a:lnTo>
                  <a:lnTo>
                    <a:pt x="1678"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a:off x="2095025" y="2180500"/>
              <a:ext cx="65325" cy="65025"/>
            </a:xfrm>
            <a:custGeom>
              <a:avLst/>
              <a:gdLst/>
              <a:ahLst/>
              <a:cxnLst/>
              <a:rect l="l" t="t" r="r" b="b"/>
              <a:pathLst>
                <a:path w="2613" h="2601" extrusionOk="0">
                  <a:moveTo>
                    <a:pt x="1307" y="1"/>
                  </a:moveTo>
                  <a:lnTo>
                    <a:pt x="1178" y="14"/>
                  </a:lnTo>
                  <a:lnTo>
                    <a:pt x="1038" y="26"/>
                  </a:lnTo>
                  <a:lnTo>
                    <a:pt x="922" y="65"/>
                  </a:lnTo>
                  <a:lnTo>
                    <a:pt x="794" y="103"/>
                  </a:lnTo>
                  <a:lnTo>
                    <a:pt x="692" y="154"/>
                  </a:lnTo>
                  <a:lnTo>
                    <a:pt x="577" y="219"/>
                  </a:lnTo>
                  <a:lnTo>
                    <a:pt x="474" y="295"/>
                  </a:lnTo>
                  <a:lnTo>
                    <a:pt x="384" y="385"/>
                  </a:lnTo>
                  <a:lnTo>
                    <a:pt x="308" y="475"/>
                  </a:lnTo>
                  <a:lnTo>
                    <a:pt x="231" y="577"/>
                  </a:lnTo>
                  <a:lnTo>
                    <a:pt x="167" y="680"/>
                  </a:lnTo>
                  <a:lnTo>
                    <a:pt x="103" y="795"/>
                  </a:lnTo>
                  <a:lnTo>
                    <a:pt x="64" y="923"/>
                  </a:lnTo>
                  <a:lnTo>
                    <a:pt x="26" y="1038"/>
                  </a:lnTo>
                  <a:lnTo>
                    <a:pt x="13" y="1166"/>
                  </a:lnTo>
                  <a:lnTo>
                    <a:pt x="0" y="1307"/>
                  </a:lnTo>
                  <a:lnTo>
                    <a:pt x="13" y="1435"/>
                  </a:lnTo>
                  <a:lnTo>
                    <a:pt x="26" y="1563"/>
                  </a:lnTo>
                  <a:lnTo>
                    <a:pt x="64" y="1691"/>
                  </a:lnTo>
                  <a:lnTo>
                    <a:pt x="103" y="1807"/>
                  </a:lnTo>
                  <a:lnTo>
                    <a:pt x="167" y="1922"/>
                  </a:lnTo>
                  <a:lnTo>
                    <a:pt x="231" y="2037"/>
                  </a:lnTo>
                  <a:lnTo>
                    <a:pt x="308" y="2127"/>
                  </a:lnTo>
                  <a:lnTo>
                    <a:pt x="384" y="2229"/>
                  </a:lnTo>
                  <a:lnTo>
                    <a:pt x="474" y="2306"/>
                  </a:lnTo>
                  <a:lnTo>
                    <a:pt x="577" y="2383"/>
                  </a:lnTo>
                  <a:lnTo>
                    <a:pt x="692" y="2447"/>
                  </a:lnTo>
                  <a:lnTo>
                    <a:pt x="794" y="2498"/>
                  </a:lnTo>
                  <a:lnTo>
                    <a:pt x="922" y="2550"/>
                  </a:lnTo>
                  <a:lnTo>
                    <a:pt x="1038" y="2575"/>
                  </a:lnTo>
                  <a:lnTo>
                    <a:pt x="1178" y="2601"/>
                  </a:lnTo>
                  <a:lnTo>
                    <a:pt x="1435" y="2601"/>
                  </a:lnTo>
                  <a:lnTo>
                    <a:pt x="1563" y="2575"/>
                  </a:lnTo>
                  <a:lnTo>
                    <a:pt x="1691" y="2550"/>
                  </a:lnTo>
                  <a:lnTo>
                    <a:pt x="1806" y="2498"/>
                  </a:lnTo>
                  <a:lnTo>
                    <a:pt x="1921" y="2447"/>
                  </a:lnTo>
                  <a:lnTo>
                    <a:pt x="2037" y="2383"/>
                  </a:lnTo>
                  <a:lnTo>
                    <a:pt x="2139" y="2306"/>
                  </a:lnTo>
                  <a:lnTo>
                    <a:pt x="2229" y="2229"/>
                  </a:lnTo>
                  <a:lnTo>
                    <a:pt x="2306" y="2127"/>
                  </a:lnTo>
                  <a:lnTo>
                    <a:pt x="2382" y="2037"/>
                  </a:lnTo>
                  <a:lnTo>
                    <a:pt x="2446" y="1922"/>
                  </a:lnTo>
                  <a:lnTo>
                    <a:pt x="2510" y="1807"/>
                  </a:lnTo>
                  <a:lnTo>
                    <a:pt x="2549" y="1691"/>
                  </a:lnTo>
                  <a:lnTo>
                    <a:pt x="2575" y="1563"/>
                  </a:lnTo>
                  <a:lnTo>
                    <a:pt x="2600" y="1435"/>
                  </a:lnTo>
                  <a:lnTo>
                    <a:pt x="2613" y="1307"/>
                  </a:lnTo>
                  <a:lnTo>
                    <a:pt x="2600" y="1166"/>
                  </a:lnTo>
                  <a:lnTo>
                    <a:pt x="2575" y="1038"/>
                  </a:lnTo>
                  <a:lnTo>
                    <a:pt x="2549" y="923"/>
                  </a:lnTo>
                  <a:lnTo>
                    <a:pt x="2510" y="795"/>
                  </a:lnTo>
                  <a:lnTo>
                    <a:pt x="2446" y="680"/>
                  </a:lnTo>
                  <a:lnTo>
                    <a:pt x="2382" y="577"/>
                  </a:lnTo>
                  <a:lnTo>
                    <a:pt x="2306" y="475"/>
                  </a:lnTo>
                  <a:lnTo>
                    <a:pt x="2229" y="385"/>
                  </a:lnTo>
                  <a:lnTo>
                    <a:pt x="2139" y="295"/>
                  </a:lnTo>
                  <a:lnTo>
                    <a:pt x="2037" y="219"/>
                  </a:lnTo>
                  <a:lnTo>
                    <a:pt x="1921" y="154"/>
                  </a:lnTo>
                  <a:lnTo>
                    <a:pt x="1806" y="103"/>
                  </a:lnTo>
                  <a:lnTo>
                    <a:pt x="1691" y="65"/>
                  </a:lnTo>
                  <a:lnTo>
                    <a:pt x="1563" y="26"/>
                  </a:lnTo>
                  <a:lnTo>
                    <a:pt x="1435" y="14"/>
                  </a:lnTo>
                  <a:lnTo>
                    <a:pt x="1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6"/>
            <p:cNvSpPr/>
            <p:nvPr/>
          </p:nvSpPr>
          <p:spPr>
            <a:xfrm>
              <a:off x="2270475" y="2041550"/>
              <a:ext cx="65025" cy="65025"/>
            </a:xfrm>
            <a:custGeom>
              <a:avLst/>
              <a:gdLst/>
              <a:ahLst/>
              <a:cxnLst/>
              <a:rect l="l" t="t" r="r" b="b"/>
              <a:pathLst>
                <a:path w="2601" h="2601" extrusionOk="0">
                  <a:moveTo>
                    <a:pt x="1166" y="0"/>
                  </a:moveTo>
                  <a:lnTo>
                    <a:pt x="1038" y="26"/>
                  </a:lnTo>
                  <a:lnTo>
                    <a:pt x="923" y="51"/>
                  </a:lnTo>
                  <a:lnTo>
                    <a:pt x="795" y="103"/>
                  </a:lnTo>
                  <a:lnTo>
                    <a:pt x="680" y="154"/>
                  </a:lnTo>
                  <a:lnTo>
                    <a:pt x="577" y="218"/>
                  </a:lnTo>
                  <a:lnTo>
                    <a:pt x="475" y="295"/>
                  </a:lnTo>
                  <a:lnTo>
                    <a:pt x="385" y="372"/>
                  </a:lnTo>
                  <a:lnTo>
                    <a:pt x="295" y="474"/>
                  </a:lnTo>
                  <a:lnTo>
                    <a:pt x="219" y="564"/>
                  </a:lnTo>
                  <a:lnTo>
                    <a:pt x="155" y="679"/>
                  </a:lnTo>
                  <a:lnTo>
                    <a:pt x="103" y="794"/>
                  </a:lnTo>
                  <a:lnTo>
                    <a:pt x="65" y="910"/>
                  </a:lnTo>
                  <a:lnTo>
                    <a:pt x="26" y="1038"/>
                  </a:lnTo>
                  <a:lnTo>
                    <a:pt x="14" y="1166"/>
                  </a:lnTo>
                  <a:lnTo>
                    <a:pt x="1" y="1294"/>
                  </a:lnTo>
                  <a:lnTo>
                    <a:pt x="14" y="1435"/>
                  </a:lnTo>
                  <a:lnTo>
                    <a:pt x="26" y="1563"/>
                  </a:lnTo>
                  <a:lnTo>
                    <a:pt x="65" y="1678"/>
                  </a:lnTo>
                  <a:lnTo>
                    <a:pt x="103" y="1806"/>
                  </a:lnTo>
                  <a:lnTo>
                    <a:pt x="155" y="1921"/>
                  </a:lnTo>
                  <a:lnTo>
                    <a:pt x="219" y="2024"/>
                  </a:lnTo>
                  <a:lnTo>
                    <a:pt x="295" y="2126"/>
                  </a:lnTo>
                  <a:lnTo>
                    <a:pt x="385" y="2216"/>
                  </a:lnTo>
                  <a:lnTo>
                    <a:pt x="475" y="2306"/>
                  </a:lnTo>
                  <a:lnTo>
                    <a:pt x="577" y="2370"/>
                  </a:lnTo>
                  <a:lnTo>
                    <a:pt x="680" y="2446"/>
                  </a:lnTo>
                  <a:lnTo>
                    <a:pt x="795" y="2498"/>
                  </a:lnTo>
                  <a:lnTo>
                    <a:pt x="923" y="2536"/>
                  </a:lnTo>
                  <a:lnTo>
                    <a:pt x="1038" y="2575"/>
                  </a:lnTo>
                  <a:lnTo>
                    <a:pt x="1166" y="2587"/>
                  </a:lnTo>
                  <a:lnTo>
                    <a:pt x="1307" y="2600"/>
                  </a:lnTo>
                  <a:lnTo>
                    <a:pt x="1435" y="2587"/>
                  </a:lnTo>
                  <a:lnTo>
                    <a:pt x="1563" y="2575"/>
                  </a:lnTo>
                  <a:lnTo>
                    <a:pt x="1691" y="2536"/>
                  </a:lnTo>
                  <a:lnTo>
                    <a:pt x="1807" y="2498"/>
                  </a:lnTo>
                  <a:lnTo>
                    <a:pt x="1922" y="2446"/>
                  </a:lnTo>
                  <a:lnTo>
                    <a:pt x="2037" y="2370"/>
                  </a:lnTo>
                  <a:lnTo>
                    <a:pt x="2127" y="2306"/>
                  </a:lnTo>
                  <a:lnTo>
                    <a:pt x="2229" y="2216"/>
                  </a:lnTo>
                  <a:lnTo>
                    <a:pt x="2306" y="2126"/>
                  </a:lnTo>
                  <a:lnTo>
                    <a:pt x="2383" y="2024"/>
                  </a:lnTo>
                  <a:lnTo>
                    <a:pt x="2447" y="1921"/>
                  </a:lnTo>
                  <a:lnTo>
                    <a:pt x="2498" y="1806"/>
                  </a:lnTo>
                  <a:lnTo>
                    <a:pt x="2550" y="1678"/>
                  </a:lnTo>
                  <a:lnTo>
                    <a:pt x="2575" y="1563"/>
                  </a:lnTo>
                  <a:lnTo>
                    <a:pt x="2601" y="1435"/>
                  </a:lnTo>
                  <a:lnTo>
                    <a:pt x="2601" y="1294"/>
                  </a:lnTo>
                  <a:lnTo>
                    <a:pt x="2601" y="1166"/>
                  </a:lnTo>
                  <a:lnTo>
                    <a:pt x="2575" y="1038"/>
                  </a:lnTo>
                  <a:lnTo>
                    <a:pt x="2550" y="910"/>
                  </a:lnTo>
                  <a:lnTo>
                    <a:pt x="2498" y="794"/>
                  </a:lnTo>
                  <a:lnTo>
                    <a:pt x="2447" y="679"/>
                  </a:lnTo>
                  <a:lnTo>
                    <a:pt x="2383" y="564"/>
                  </a:lnTo>
                  <a:lnTo>
                    <a:pt x="2306" y="474"/>
                  </a:lnTo>
                  <a:lnTo>
                    <a:pt x="2229" y="372"/>
                  </a:lnTo>
                  <a:lnTo>
                    <a:pt x="2127" y="295"/>
                  </a:lnTo>
                  <a:lnTo>
                    <a:pt x="2037" y="218"/>
                  </a:lnTo>
                  <a:lnTo>
                    <a:pt x="1922" y="154"/>
                  </a:lnTo>
                  <a:lnTo>
                    <a:pt x="1807" y="103"/>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6"/>
            <p:cNvSpPr/>
            <p:nvPr/>
          </p:nvSpPr>
          <p:spPr>
            <a:xfrm>
              <a:off x="2317875" y="1676525"/>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18"/>
                  </a:lnTo>
                  <a:lnTo>
                    <a:pt x="474" y="295"/>
                  </a:lnTo>
                  <a:lnTo>
                    <a:pt x="372" y="384"/>
                  </a:lnTo>
                  <a:lnTo>
                    <a:pt x="295" y="474"/>
                  </a:lnTo>
                  <a:lnTo>
                    <a:pt x="218" y="577"/>
                  </a:lnTo>
                  <a:lnTo>
                    <a:pt x="154" y="679"/>
                  </a:lnTo>
                  <a:lnTo>
                    <a:pt x="103" y="794"/>
                  </a:lnTo>
                  <a:lnTo>
                    <a:pt x="52" y="910"/>
                  </a:lnTo>
                  <a:lnTo>
                    <a:pt x="26" y="1038"/>
                  </a:lnTo>
                  <a:lnTo>
                    <a:pt x="0" y="1166"/>
                  </a:lnTo>
                  <a:lnTo>
                    <a:pt x="0" y="1307"/>
                  </a:lnTo>
                  <a:lnTo>
                    <a:pt x="0" y="1435"/>
                  </a:lnTo>
                  <a:lnTo>
                    <a:pt x="26" y="1563"/>
                  </a:lnTo>
                  <a:lnTo>
                    <a:pt x="52" y="1691"/>
                  </a:lnTo>
                  <a:lnTo>
                    <a:pt x="103" y="1806"/>
                  </a:lnTo>
                  <a:lnTo>
                    <a:pt x="154" y="1921"/>
                  </a:lnTo>
                  <a:lnTo>
                    <a:pt x="218" y="2024"/>
                  </a:lnTo>
                  <a:lnTo>
                    <a:pt x="295" y="2126"/>
                  </a:lnTo>
                  <a:lnTo>
                    <a:pt x="372" y="2216"/>
                  </a:lnTo>
                  <a:lnTo>
                    <a:pt x="474" y="2306"/>
                  </a:lnTo>
                  <a:lnTo>
                    <a:pt x="577" y="2382"/>
                  </a:lnTo>
                  <a:lnTo>
                    <a:pt x="679" y="2446"/>
                  </a:lnTo>
                  <a:lnTo>
                    <a:pt x="795" y="2498"/>
                  </a:lnTo>
                  <a:lnTo>
                    <a:pt x="910" y="2549"/>
                  </a:lnTo>
                  <a:lnTo>
                    <a:pt x="1038" y="2575"/>
                  </a:lnTo>
                  <a:lnTo>
                    <a:pt x="1166" y="2600"/>
                  </a:lnTo>
                  <a:lnTo>
                    <a:pt x="1435" y="2600"/>
                  </a:lnTo>
                  <a:lnTo>
                    <a:pt x="1563" y="2575"/>
                  </a:lnTo>
                  <a:lnTo>
                    <a:pt x="1691" y="2549"/>
                  </a:lnTo>
                  <a:lnTo>
                    <a:pt x="1806" y="2498"/>
                  </a:lnTo>
                  <a:lnTo>
                    <a:pt x="1922" y="2446"/>
                  </a:lnTo>
                  <a:lnTo>
                    <a:pt x="2024" y="2382"/>
                  </a:lnTo>
                  <a:lnTo>
                    <a:pt x="2127" y="2306"/>
                  </a:lnTo>
                  <a:lnTo>
                    <a:pt x="2216" y="2216"/>
                  </a:lnTo>
                  <a:lnTo>
                    <a:pt x="2306" y="2126"/>
                  </a:lnTo>
                  <a:lnTo>
                    <a:pt x="2383" y="2024"/>
                  </a:lnTo>
                  <a:lnTo>
                    <a:pt x="2447" y="1921"/>
                  </a:lnTo>
                  <a:lnTo>
                    <a:pt x="2498" y="1806"/>
                  </a:lnTo>
                  <a:lnTo>
                    <a:pt x="2536" y="1691"/>
                  </a:lnTo>
                  <a:lnTo>
                    <a:pt x="2575" y="1563"/>
                  </a:lnTo>
                  <a:lnTo>
                    <a:pt x="2588" y="1435"/>
                  </a:lnTo>
                  <a:lnTo>
                    <a:pt x="2600" y="1307"/>
                  </a:lnTo>
                  <a:lnTo>
                    <a:pt x="2588" y="1166"/>
                  </a:lnTo>
                  <a:lnTo>
                    <a:pt x="2575" y="1038"/>
                  </a:lnTo>
                  <a:lnTo>
                    <a:pt x="2536" y="910"/>
                  </a:lnTo>
                  <a:lnTo>
                    <a:pt x="2498" y="794"/>
                  </a:lnTo>
                  <a:lnTo>
                    <a:pt x="2447" y="679"/>
                  </a:lnTo>
                  <a:lnTo>
                    <a:pt x="2383" y="577"/>
                  </a:lnTo>
                  <a:lnTo>
                    <a:pt x="2306" y="474"/>
                  </a:lnTo>
                  <a:lnTo>
                    <a:pt x="2216" y="384"/>
                  </a:lnTo>
                  <a:lnTo>
                    <a:pt x="2127" y="295"/>
                  </a:lnTo>
                  <a:lnTo>
                    <a:pt x="2024" y="218"/>
                  </a:lnTo>
                  <a:lnTo>
                    <a:pt x="1922" y="154"/>
                  </a:lnTo>
                  <a:lnTo>
                    <a:pt x="1806"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1586875" y="1311500"/>
              <a:ext cx="65025" cy="65325"/>
            </a:xfrm>
            <a:custGeom>
              <a:avLst/>
              <a:gdLst/>
              <a:ahLst/>
              <a:cxnLst/>
              <a:rect l="l" t="t" r="r" b="b"/>
              <a:pathLst>
                <a:path w="2601" h="2613" extrusionOk="0">
                  <a:moveTo>
                    <a:pt x="1306" y="0"/>
                  </a:moveTo>
                  <a:lnTo>
                    <a:pt x="1178" y="13"/>
                  </a:lnTo>
                  <a:lnTo>
                    <a:pt x="1038" y="26"/>
                  </a:lnTo>
                  <a:lnTo>
                    <a:pt x="922" y="64"/>
                  </a:lnTo>
                  <a:lnTo>
                    <a:pt x="794" y="103"/>
                  </a:lnTo>
                  <a:lnTo>
                    <a:pt x="679" y="167"/>
                  </a:lnTo>
                  <a:lnTo>
                    <a:pt x="576" y="231"/>
                  </a:lnTo>
                  <a:lnTo>
                    <a:pt x="474" y="308"/>
                  </a:lnTo>
                  <a:lnTo>
                    <a:pt x="384" y="384"/>
                  </a:lnTo>
                  <a:lnTo>
                    <a:pt x="307" y="474"/>
                  </a:lnTo>
                  <a:lnTo>
                    <a:pt x="231" y="577"/>
                  </a:lnTo>
                  <a:lnTo>
                    <a:pt x="167" y="692"/>
                  </a:lnTo>
                  <a:lnTo>
                    <a:pt x="103" y="794"/>
                  </a:lnTo>
                  <a:lnTo>
                    <a:pt x="64" y="922"/>
                  </a:lnTo>
                  <a:lnTo>
                    <a:pt x="26" y="1050"/>
                  </a:lnTo>
                  <a:lnTo>
                    <a:pt x="13" y="1178"/>
                  </a:lnTo>
                  <a:lnTo>
                    <a:pt x="0" y="1307"/>
                  </a:lnTo>
                  <a:lnTo>
                    <a:pt x="13" y="1435"/>
                  </a:lnTo>
                  <a:lnTo>
                    <a:pt x="26" y="1563"/>
                  </a:lnTo>
                  <a:lnTo>
                    <a:pt x="64" y="1691"/>
                  </a:lnTo>
                  <a:lnTo>
                    <a:pt x="103" y="1819"/>
                  </a:lnTo>
                  <a:lnTo>
                    <a:pt x="167" y="1921"/>
                  </a:lnTo>
                  <a:lnTo>
                    <a:pt x="231" y="2037"/>
                  </a:lnTo>
                  <a:lnTo>
                    <a:pt x="307" y="2139"/>
                  </a:lnTo>
                  <a:lnTo>
                    <a:pt x="384" y="2229"/>
                  </a:lnTo>
                  <a:lnTo>
                    <a:pt x="474" y="2306"/>
                  </a:lnTo>
                  <a:lnTo>
                    <a:pt x="576" y="2382"/>
                  </a:lnTo>
                  <a:lnTo>
                    <a:pt x="679" y="2446"/>
                  </a:lnTo>
                  <a:lnTo>
                    <a:pt x="794" y="2510"/>
                  </a:lnTo>
                  <a:lnTo>
                    <a:pt x="922" y="2549"/>
                  </a:lnTo>
                  <a:lnTo>
                    <a:pt x="1038" y="2575"/>
                  </a:lnTo>
                  <a:lnTo>
                    <a:pt x="1178" y="2600"/>
                  </a:lnTo>
                  <a:lnTo>
                    <a:pt x="1306" y="2613"/>
                  </a:lnTo>
                  <a:lnTo>
                    <a:pt x="1435" y="2600"/>
                  </a:lnTo>
                  <a:lnTo>
                    <a:pt x="1563" y="2575"/>
                  </a:lnTo>
                  <a:lnTo>
                    <a:pt x="1691" y="2549"/>
                  </a:lnTo>
                  <a:lnTo>
                    <a:pt x="1806" y="2510"/>
                  </a:lnTo>
                  <a:lnTo>
                    <a:pt x="1921" y="2446"/>
                  </a:lnTo>
                  <a:lnTo>
                    <a:pt x="2037" y="2382"/>
                  </a:lnTo>
                  <a:lnTo>
                    <a:pt x="2139" y="2306"/>
                  </a:lnTo>
                  <a:lnTo>
                    <a:pt x="2229" y="2229"/>
                  </a:lnTo>
                  <a:lnTo>
                    <a:pt x="2306" y="2139"/>
                  </a:lnTo>
                  <a:lnTo>
                    <a:pt x="2382" y="2037"/>
                  </a:lnTo>
                  <a:lnTo>
                    <a:pt x="2446" y="1921"/>
                  </a:lnTo>
                  <a:lnTo>
                    <a:pt x="2510" y="1819"/>
                  </a:lnTo>
                  <a:lnTo>
                    <a:pt x="2549" y="1691"/>
                  </a:lnTo>
                  <a:lnTo>
                    <a:pt x="2574" y="1563"/>
                  </a:lnTo>
                  <a:lnTo>
                    <a:pt x="2600" y="1435"/>
                  </a:lnTo>
                  <a:lnTo>
                    <a:pt x="2600" y="1307"/>
                  </a:lnTo>
                  <a:lnTo>
                    <a:pt x="2600" y="1178"/>
                  </a:lnTo>
                  <a:lnTo>
                    <a:pt x="2574" y="1050"/>
                  </a:lnTo>
                  <a:lnTo>
                    <a:pt x="2549" y="922"/>
                  </a:lnTo>
                  <a:lnTo>
                    <a:pt x="2510" y="794"/>
                  </a:lnTo>
                  <a:lnTo>
                    <a:pt x="2446" y="692"/>
                  </a:lnTo>
                  <a:lnTo>
                    <a:pt x="2382" y="577"/>
                  </a:lnTo>
                  <a:lnTo>
                    <a:pt x="2306" y="474"/>
                  </a:lnTo>
                  <a:lnTo>
                    <a:pt x="2229" y="384"/>
                  </a:lnTo>
                  <a:lnTo>
                    <a:pt x="2139" y="308"/>
                  </a:lnTo>
                  <a:lnTo>
                    <a:pt x="2037" y="231"/>
                  </a:lnTo>
                  <a:lnTo>
                    <a:pt x="1921" y="167"/>
                  </a:lnTo>
                  <a:lnTo>
                    <a:pt x="1806" y="103"/>
                  </a:lnTo>
                  <a:lnTo>
                    <a:pt x="1691" y="64"/>
                  </a:lnTo>
                  <a:lnTo>
                    <a:pt x="1563" y="26"/>
                  </a:lnTo>
                  <a:lnTo>
                    <a:pt x="1435" y="13"/>
                  </a:lnTo>
                  <a:lnTo>
                    <a:pt x="1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6"/>
            <p:cNvSpPr/>
            <p:nvPr/>
          </p:nvSpPr>
          <p:spPr>
            <a:xfrm>
              <a:off x="1249375" y="1361450"/>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31"/>
                  </a:lnTo>
                  <a:lnTo>
                    <a:pt x="475" y="295"/>
                  </a:lnTo>
                  <a:lnTo>
                    <a:pt x="385" y="384"/>
                  </a:lnTo>
                  <a:lnTo>
                    <a:pt x="295" y="474"/>
                  </a:lnTo>
                  <a:lnTo>
                    <a:pt x="218" y="577"/>
                  </a:lnTo>
                  <a:lnTo>
                    <a:pt x="154" y="679"/>
                  </a:lnTo>
                  <a:lnTo>
                    <a:pt x="103" y="794"/>
                  </a:lnTo>
                  <a:lnTo>
                    <a:pt x="52" y="922"/>
                  </a:lnTo>
                  <a:lnTo>
                    <a:pt x="26" y="1038"/>
                  </a:lnTo>
                  <a:lnTo>
                    <a:pt x="1" y="1166"/>
                  </a:lnTo>
                  <a:lnTo>
                    <a:pt x="1" y="1307"/>
                  </a:lnTo>
                  <a:lnTo>
                    <a:pt x="1" y="1435"/>
                  </a:lnTo>
                  <a:lnTo>
                    <a:pt x="26" y="1563"/>
                  </a:lnTo>
                  <a:lnTo>
                    <a:pt x="52" y="1691"/>
                  </a:lnTo>
                  <a:lnTo>
                    <a:pt x="103" y="1806"/>
                  </a:lnTo>
                  <a:lnTo>
                    <a:pt x="154" y="1921"/>
                  </a:lnTo>
                  <a:lnTo>
                    <a:pt x="218" y="2037"/>
                  </a:lnTo>
                  <a:lnTo>
                    <a:pt x="295" y="2126"/>
                  </a:lnTo>
                  <a:lnTo>
                    <a:pt x="385" y="2229"/>
                  </a:lnTo>
                  <a:lnTo>
                    <a:pt x="475" y="2306"/>
                  </a:lnTo>
                  <a:lnTo>
                    <a:pt x="577" y="2382"/>
                  </a:lnTo>
                  <a:lnTo>
                    <a:pt x="679" y="2446"/>
                  </a:lnTo>
                  <a:lnTo>
                    <a:pt x="795" y="2498"/>
                  </a:lnTo>
                  <a:lnTo>
                    <a:pt x="910" y="2549"/>
                  </a:lnTo>
                  <a:lnTo>
                    <a:pt x="1038" y="2575"/>
                  </a:lnTo>
                  <a:lnTo>
                    <a:pt x="1166" y="2600"/>
                  </a:lnTo>
                  <a:lnTo>
                    <a:pt x="1435" y="2600"/>
                  </a:lnTo>
                  <a:lnTo>
                    <a:pt x="1563" y="2575"/>
                  </a:lnTo>
                  <a:lnTo>
                    <a:pt x="1691" y="2549"/>
                  </a:lnTo>
                  <a:lnTo>
                    <a:pt x="1807" y="2498"/>
                  </a:lnTo>
                  <a:lnTo>
                    <a:pt x="1922" y="2446"/>
                  </a:lnTo>
                  <a:lnTo>
                    <a:pt x="2024" y="2382"/>
                  </a:lnTo>
                  <a:lnTo>
                    <a:pt x="2127" y="2306"/>
                  </a:lnTo>
                  <a:lnTo>
                    <a:pt x="2216" y="2229"/>
                  </a:lnTo>
                  <a:lnTo>
                    <a:pt x="2306" y="2126"/>
                  </a:lnTo>
                  <a:lnTo>
                    <a:pt x="2383" y="2037"/>
                  </a:lnTo>
                  <a:lnTo>
                    <a:pt x="2447" y="1921"/>
                  </a:lnTo>
                  <a:lnTo>
                    <a:pt x="2498" y="1806"/>
                  </a:lnTo>
                  <a:lnTo>
                    <a:pt x="2537" y="1691"/>
                  </a:lnTo>
                  <a:lnTo>
                    <a:pt x="2575" y="1563"/>
                  </a:lnTo>
                  <a:lnTo>
                    <a:pt x="2601" y="1435"/>
                  </a:lnTo>
                  <a:lnTo>
                    <a:pt x="2601" y="1307"/>
                  </a:lnTo>
                  <a:lnTo>
                    <a:pt x="2601" y="1166"/>
                  </a:lnTo>
                  <a:lnTo>
                    <a:pt x="2575" y="1038"/>
                  </a:lnTo>
                  <a:lnTo>
                    <a:pt x="2537" y="922"/>
                  </a:lnTo>
                  <a:lnTo>
                    <a:pt x="2498" y="794"/>
                  </a:lnTo>
                  <a:lnTo>
                    <a:pt x="2447" y="679"/>
                  </a:lnTo>
                  <a:lnTo>
                    <a:pt x="2383" y="577"/>
                  </a:lnTo>
                  <a:lnTo>
                    <a:pt x="2306" y="474"/>
                  </a:lnTo>
                  <a:lnTo>
                    <a:pt x="2216" y="384"/>
                  </a:lnTo>
                  <a:lnTo>
                    <a:pt x="2127" y="295"/>
                  </a:lnTo>
                  <a:lnTo>
                    <a:pt x="2024" y="231"/>
                  </a:lnTo>
                  <a:lnTo>
                    <a:pt x="1922" y="154"/>
                  </a:lnTo>
                  <a:lnTo>
                    <a:pt x="1807"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46"/>
          <p:cNvGrpSpPr/>
          <p:nvPr/>
        </p:nvGrpSpPr>
        <p:grpSpPr>
          <a:xfrm>
            <a:off x="3608423" y="1379769"/>
            <a:ext cx="358390" cy="358390"/>
            <a:chOff x="3209573" y="3461582"/>
            <a:chExt cx="358390" cy="358390"/>
          </a:xfrm>
        </p:grpSpPr>
        <p:sp>
          <p:nvSpPr>
            <p:cNvPr id="2493" name="Google Shape;2493;p46"/>
            <p:cNvSpPr/>
            <p:nvPr/>
          </p:nvSpPr>
          <p:spPr>
            <a:xfrm>
              <a:off x="3269247" y="3461582"/>
              <a:ext cx="239041" cy="274914"/>
            </a:xfrm>
            <a:custGeom>
              <a:avLst/>
              <a:gdLst/>
              <a:ahLst/>
              <a:cxnLst/>
              <a:rect l="l" t="t" r="r" b="b"/>
              <a:pathLst>
                <a:path w="6990" h="8039" extrusionOk="0">
                  <a:moveTo>
                    <a:pt x="2257" y="1"/>
                  </a:moveTo>
                  <a:cubicBezTo>
                    <a:pt x="2090" y="1"/>
                    <a:pt x="1947" y="144"/>
                    <a:pt x="1947" y="311"/>
                  </a:cubicBezTo>
                  <a:lnTo>
                    <a:pt x="1947" y="3740"/>
                  </a:lnTo>
                  <a:lnTo>
                    <a:pt x="423" y="3740"/>
                  </a:lnTo>
                  <a:cubicBezTo>
                    <a:pt x="413" y="3739"/>
                    <a:pt x="404" y="3739"/>
                    <a:pt x="394" y="3739"/>
                  </a:cubicBezTo>
                  <a:cubicBezTo>
                    <a:pt x="128" y="3739"/>
                    <a:pt x="1" y="4056"/>
                    <a:pt x="185" y="4240"/>
                  </a:cubicBezTo>
                  <a:lnTo>
                    <a:pt x="3281" y="7931"/>
                  </a:lnTo>
                  <a:cubicBezTo>
                    <a:pt x="3340" y="8003"/>
                    <a:pt x="3424" y="8038"/>
                    <a:pt x="3510" y="8038"/>
                  </a:cubicBezTo>
                  <a:cubicBezTo>
                    <a:pt x="3596" y="8038"/>
                    <a:pt x="3685" y="8003"/>
                    <a:pt x="3757" y="7931"/>
                  </a:cubicBezTo>
                  <a:lnTo>
                    <a:pt x="6829" y="4240"/>
                  </a:lnTo>
                  <a:cubicBezTo>
                    <a:pt x="6990" y="4056"/>
                    <a:pt x="6862" y="3739"/>
                    <a:pt x="6617" y="3739"/>
                  </a:cubicBezTo>
                  <a:cubicBezTo>
                    <a:pt x="6609" y="3739"/>
                    <a:pt x="6600" y="3739"/>
                    <a:pt x="6591" y="3740"/>
                  </a:cubicBezTo>
                  <a:lnTo>
                    <a:pt x="5043" y="3740"/>
                  </a:lnTo>
                  <a:lnTo>
                    <a:pt x="5043" y="311"/>
                  </a:lnTo>
                  <a:cubicBezTo>
                    <a:pt x="5043" y="144"/>
                    <a:pt x="4924"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3209573" y="3673333"/>
              <a:ext cx="358390" cy="146639"/>
            </a:xfrm>
            <a:custGeom>
              <a:avLst/>
              <a:gdLst/>
              <a:ahLst/>
              <a:cxnLst/>
              <a:rect l="l" t="t" r="r" b="b"/>
              <a:pathLst>
                <a:path w="10480" h="4288" extrusionOk="0">
                  <a:moveTo>
                    <a:pt x="310" y="1"/>
                  </a:moveTo>
                  <a:cubicBezTo>
                    <a:pt x="144" y="1"/>
                    <a:pt x="1" y="120"/>
                    <a:pt x="1" y="286"/>
                  </a:cubicBezTo>
                  <a:lnTo>
                    <a:pt x="1" y="3358"/>
                  </a:lnTo>
                  <a:cubicBezTo>
                    <a:pt x="1" y="3882"/>
                    <a:pt x="429" y="4287"/>
                    <a:pt x="930" y="4287"/>
                  </a:cubicBezTo>
                  <a:lnTo>
                    <a:pt x="9574" y="4287"/>
                  </a:lnTo>
                  <a:cubicBezTo>
                    <a:pt x="10074" y="4287"/>
                    <a:pt x="10479" y="3882"/>
                    <a:pt x="10479" y="3358"/>
                  </a:cubicBezTo>
                  <a:lnTo>
                    <a:pt x="10479" y="310"/>
                  </a:lnTo>
                  <a:cubicBezTo>
                    <a:pt x="10479" y="144"/>
                    <a:pt x="10360" y="1"/>
                    <a:pt x="10193" y="1"/>
                  </a:cubicBezTo>
                  <a:lnTo>
                    <a:pt x="8931" y="1"/>
                  </a:lnTo>
                  <a:cubicBezTo>
                    <a:pt x="8765" y="1"/>
                    <a:pt x="8645" y="120"/>
                    <a:pt x="8645" y="286"/>
                  </a:cubicBezTo>
                  <a:lnTo>
                    <a:pt x="8645" y="2454"/>
                  </a:lnTo>
                  <a:lnTo>
                    <a:pt x="1834" y="2454"/>
                  </a:lnTo>
                  <a:lnTo>
                    <a:pt x="1834" y="286"/>
                  </a:lnTo>
                  <a:cubicBezTo>
                    <a:pt x="1834" y="120"/>
                    <a:pt x="1692"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46"/>
          <p:cNvSpPr txBox="1"/>
          <p:nvPr/>
        </p:nvSpPr>
        <p:spPr>
          <a:xfrm>
            <a:off x="1935663" y="2630023"/>
            <a:ext cx="1447800" cy="6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Flicker8k</a:t>
            </a:r>
          </a:p>
          <a:p>
            <a:pPr marL="0" lvl="0" indent="0" algn="ctr" rtl="0">
              <a:spcBef>
                <a:spcPts val="0"/>
              </a:spcBef>
              <a:spcAft>
                <a:spcPts val="0"/>
              </a:spcAft>
              <a:buNone/>
            </a:pPr>
            <a:r>
              <a:rPr lang="en-US" sz="1800" b="1" dirty="0">
                <a:solidFill>
                  <a:srgbClr val="000000"/>
                </a:solidFill>
                <a:latin typeface="Fira Sans Extra Condensed"/>
                <a:ea typeface="Fira Sans Extra Condensed"/>
                <a:cs typeface="Fira Sans Extra Condensed"/>
                <a:sym typeface="Fira Sans Extra Condensed"/>
              </a:rPr>
              <a:t>D</a:t>
            </a:r>
            <a:r>
              <a:rPr lang="en" sz="1800" b="1" dirty="0" err="1">
                <a:solidFill>
                  <a:srgbClr val="000000"/>
                </a:solidFill>
                <a:latin typeface="Fira Sans Extra Condensed"/>
                <a:ea typeface="Fira Sans Extra Condensed"/>
                <a:cs typeface="Fira Sans Extra Condensed"/>
                <a:sym typeface="Fira Sans Extra Condensed"/>
              </a:rPr>
              <a:t>ataset</a:t>
            </a:r>
            <a:endParaRPr lang="en" sz="1800" b="1" dirty="0">
              <a:solidFill>
                <a:srgbClr val="000000"/>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US" sz="1800" dirty="0">
                <a:latin typeface="Fira Sans Extra Condensed"/>
                <a:ea typeface="Fira Sans Extra Condensed"/>
                <a:cs typeface="Fira Sans Extra Condensed"/>
                <a:sym typeface="Fira Sans Extra Condensed"/>
              </a:rPr>
              <a:t>F</a:t>
            </a:r>
            <a:r>
              <a:rPr lang="en" sz="1800" dirty="0">
                <a:latin typeface="Fira Sans Extra Condensed"/>
                <a:ea typeface="Fira Sans Extra Condensed"/>
                <a:cs typeface="Fira Sans Extra Condensed"/>
                <a:sym typeface="Fira Sans Extra Condensed"/>
              </a:rPr>
              <a:t>rom: </a:t>
            </a:r>
            <a:r>
              <a:rPr lang="en" sz="1800" dirty="0" err="1">
                <a:latin typeface="Fira Sans Extra Condensed"/>
                <a:ea typeface="Fira Sans Extra Condensed"/>
                <a:cs typeface="Fira Sans Extra Condensed"/>
                <a:sym typeface="Fira Sans Extra Condensed"/>
              </a:rPr>
              <a:t>kaggle</a:t>
            </a:r>
            <a:endParaRPr sz="1800" dirty="0">
              <a:solidFill>
                <a:srgbClr val="000000"/>
              </a:solidFill>
              <a:latin typeface="Fira Sans Extra Condensed"/>
              <a:ea typeface="Fira Sans Extra Condensed"/>
              <a:cs typeface="Fira Sans Extra Condensed"/>
              <a:sym typeface="Fira Sans Extra Condensed"/>
            </a:endParaRPr>
          </a:p>
        </p:txBody>
      </p:sp>
      <p:cxnSp>
        <p:nvCxnSpPr>
          <p:cNvPr id="2511" name="Google Shape;2511;p46"/>
          <p:cNvCxnSpPr>
            <a:cxnSpLocks/>
          </p:cNvCxnSpPr>
          <p:nvPr/>
        </p:nvCxnSpPr>
        <p:spPr>
          <a:xfrm flipV="1">
            <a:off x="3625346" y="2033923"/>
            <a:ext cx="1234800" cy="932747"/>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2512" name="Google Shape;2512;p46"/>
          <p:cNvCxnSpPr>
            <a:cxnSpLocks/>
          </p:cNvCxnSpPr>
          <p:nvPr/>
        </p:nvCxnSpPr>
        <p:spPr>
          <a:xfrm>
            <a:off x="3624230" y="2957738"/>
            <a:ext cx="1235916" cy="939928"/>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59" name="Google Shape;2457;p46">
            <a:extLst>
              <a:ext uri="{FF2B5EF4-FFF2-40B4-BE49-F238E27FC236}">
                <a16:creationId xmlns:a16="http://schemas.microsoft.com/office/drawing/2014/main" id="{96E66DF2-BDBB-B747-A2CD-E2515C2A4B8C}"/>
              </a:ext>
            </a:extLst>
          </p:cNvPr>
          <p:cNvSpPr/>
          <p:nvPr/>
        </p:nvSpPr>
        <p:spPr>
          <a:xfrm>
            <a:off x="4980980" y="3478566"/>
            <a:ext cx="1676400" cy="8382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46">
            <a:extLst>
              <a:ext uri="{FF2B5EF4-FFF2-40B4-BE49-F238E27FC236}">
                <a16:creationId xmlns:a16="http://schemas.microsoft.com/office/drawing/2014/main" id="{D03C2FE1-BECD-6A42-898D-A1D22F9B7C4E}"/>
              </a:ext>
            </a:extLst>
          </p:cNvPr>
          <p:cNvSpPr/>
          <p:nvPr/>
        </p:nvSpPr>
        <p:spPr>
          <a:xfrm>
            <a:off x="4996672" y="1600735"/>
            <a:ext cx="1676400" cy="8382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95;p46">
            <a:extLst>
              <a:ext uri="{FF2B5EF4-FFF2-40B4-BE49-F238E27FC236}">
                <a16:creationId xmlns:a16="http://schemas.microsoft.com/office/drawing/2014/main" id="{6E85CE52-28B6-864A-86A1-9B6A76171D20}"/>
              </a:ext>
            </a:extLst>
          </p:cNvPr>
          <p:cNvSpPr txBox="1"/>
          <p:nvPr/>
        </p:nvSpPr>
        <p:spPr>
          <a:xfrm>
            <a:off x="5110972" y="3586566"/>
            <a:ext cx="1447800" cy="6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40455</a:t>
            </a:r>
          </a:p>
          <a:p>
            <a:pPr marL="0" lvl="0" indent="0" algn="ctr"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Captions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2" name="Google Shape;2495;p46">
            <a:extLst>
              <a:ext uri="{FF2B5EF4-FFF2-40B4-BE49-F238E27FC236}">
                <a16:creationId xmlns:a16="http://schemas.microsoft.com/office/drawing/2014/main" id="{20EA0C4E-8B7D-0A4D-9B0B-3F7D70D050B8}"/>
              </a:ext>
            </a:extLst>
          </p:cNvPr>
          <p:cNvSpPr txBox="1"/>
          <p:nvPr/>
        </p:nvSpPr>
        <p:spPr>
          <a:xfrm>
            <a:off x="5110972" y="1701398"/>
            <a:ext cx="1447800" cy="6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8091</a:t>
            </a:r>
          </a:p>
          <a:p>
            <a:pPr marL="0" lvl="0" indent="0" algn="ctr"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Images</a:t>
            </a:r>
            <a:endParaRPr sz="1800" b="1" dirty="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60" name="Google Shape;2460;p4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Data Understanding</a:t>
            </a:r>
            <a:endParaRPr lang="en-US" dirty="0">
              <a:solidFill>
                <a:srgbClr val="000000"/>
              </a:solidFill>
            </a:endParaRPr>
          </a:p>
        </p:txBody>
      </p:sp>
      <p:grpSp>
        <p:nvGrpSpPr>
          <p:cNvPr id="2492" name="Google Shape;2492;p46"/>
          <p:cNvGrpSpPr/>
          <p:nvPr/>
        </p:nvGrpSpPr>
        <p:grpSpPr>
          <a:xfrm>
            <a:off x="3608423" y="1379769"/>
            <a:ext cx="358390" cy="358390"/>
            <a:chOff x="3209573" y="3461582"/>
            <a:chExt cx="358390" cy="358390"/>
          </a:xfrm>
        </p:grpSpPr>
        <p:sp>
          <p:nvSpPr>
            <p:cNvPr id="2493" name="Google Shape;2493;p46"/>
            <p:cNvSpPr/>
            <p:nvPr/>
          </p:nvSpPr>
          <p:spPr>
            <a:xfrm>
              <a:off x="3269247" y="3461582"/>
              <a:ext cx="239041" cy="274914"/>
            </a:xfrm>
            <a:custGeom>
              <a:avLst/>
              <a:gdLst/>
              <a:ahLst/>
              <a:cxnLst/>
              <a:rect l="l" t="t" r="r" b="b"/>
              <a:pathLst>
                <a:path w="6990" h="8039" extrusionOk="0">
                  <a:moveTo>
                    <a:pt x="2257" y="1"/>
                  </a:moveTo>
                  <a:cubicBezTo>
                    <a:pt x="2090" y="1"/>
                    <a:pt x="1947" y="144"/>
                    <a:pt x="1947" y="311"/>
                  </a:cubicBezTo>
                  <a:lnTo>
                    <a:pt x="1947" y="3740"/>
                  </a:lnTo>
                  <a:lnTo>
                    <a:pt x="423" y="3740"/>
                  </a:lnTo>
                  <a:cubicBezTo>
                    <a:pt x="413" y="3739"/>
                    <a:pt x="404" y="3739"/>
                    <a:pt x="394" y="3739"/>
                  </a:cubicBezTo>
                  <a:cubicBezTo>
                    <a:pt x="128" y="3739"/>
                    <a:pt x="1" y="4056"/>
                    <a:pt x="185" y="4240"/>
                  </a:cubicBezTo>
                  <a:lnTo>
                    <a:pt x="3281" y="7931"/>
                  </a:lnTo>
                  <a:cubicBezTo>
                    <a:pt x="3340" y="8003"/>
                    <a:pt x="3424" y="8038"/>
                    <a:pt x="3510" y="8038"/>
                  </a:cubicBezTo>
                  <a:cubicBezTo>
                    <a:pt x="3596" y="8038"/>
                    <a:pt x="3685" y="8003"/>
                    <a:pt x="3757" y="7931"/>
                  </a:cubicBezTo>
                  <a:lnTo>
                    <a:pt x="6829" y="4240"/>
                  </a:lnTo>
                  <a:cubicBezTo>
                    <a:pt x="6990" y="4056"/>
                    <a:pt x="6862" y="3739"/>
                    <a:pt x="6617" y="3739"/>
                  </a:cubicBezTo>
                  <a:cubicBezTo>
                    <a:pt x="6609" y="3739"/>
                    <a:pt x="6600" y="3739"/>
                    <a:pt x="6591" y="3740"/>
                  </a:cubicBezTo>
                  <a:lnTo>
                    <a:pt x="5043" y="3740"/>
                  </a:lnTo>
                  <a:lnTo>
                    <a:pt x="5043" y="311"/>
                  </a:lnTo>
                  <a:cubicBezTo>
                    <a:pt x="5043" y="144"/>
                    <a:pt x="4924"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3209573" y="3673333"/>
              <a:ext cx="358390" cy="146639"/>
            </a:xfrm>
            <a:custGeom>
              <a:avLst/>
              <a:gdLst/>
              <a:ahLst/>
              <a:cxnLst/>
              <a:rect l="l" t="t" r="r" b="b"/>
              <a:pathLst>
                <a:path w="10480" h="4288" extrusionOk="0">
                  <a:moveTo>
                    <a:pt x="310" y="1"/>
                  </a:moveTo>
                  <a:cubicBezTo>
                    <a:pt x="144" y="1"/>
                    <a:pt x="1" y="120"/>
                    <a:pt x="1" y="286"/>
                  </a:cubicBezTo>
                  <a:lnTo>
                    <a:pt x="1" y="3358"/>
                  </a:lnTo>
                  <a:cubicBezTo>
                    <a:pt x="1" y="3882"/>
                    <a:pt x="429" y="4287"/>
                    <a:pt x="930" y="4287"/>
                  </a:cubicBezTo>
                  <a:lnTo>
                    <a:pt x="9574" y="4287"/>
                  </a:lnTo>
                  <a:cubicBezTo>
                    <a:pt x="10074" y="4287"/>
                    <a:pt x="10479" y="3882"/>
                    <a:pt x="10479" y="3358"/>
                  </a:cubicBezTo>
                  <a:lnTo>
                    <a:pt x="10479" y="310"/>
                  </a:lnTo>
                  <a:cubicBezTo>
                    <a:pt x="10479" y="144"/>
                    <a:pt x="10360" y="1"/>
                    <a:pt x="10193" y="1"/>
                  </a:cubicBezTo>
                  <a:lnTo>
                    <a:pt x="8931" y="1"/>
                  </a:lnTo>
                  <a:cubicBezTo>
                    <a:pt x="8765" y="1"/>
                    <a:pt x="8645" y="120"/>
                    <a:pt x="8645" y="286"/>
                  </a:cubicBezTo>
                  <a:lnTo>
                    <a:pt x="8645" y="2454"/>
                  </a:lnTo>
                  <a:lnTo>
                    <a:pt x="1834" y="2454"/>
                  </a:lnTo>
                  <a:lnTo>
                    <a:pt x="1834" y="286"/>
                  </a:lnTo>
                  <a:cubicBezTo>
                    <a:pt x="1834" y="120"/>
                    <a:pt x="1692"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صورة 5">
            <a:extLst>
              <a:ext uri="{FF2B5EF4-FFF2-40B4-BE49-F238E27FC236}">
                <a16:creationId xmlns:a16="http://schemas.microsoft.com/office/drawing/2014/main" id="{83E1E864-75F5-CA4F-8508-3C93F6ED2D97}"/>
              </a:ext>
            </a:extLst>
          </p:cNvPr>
          <p:cNvPicPr>
            <a:picLocks noChangeAspect="1"/>
          </p:cNvPicPr>
          <p:nvPr/>
        </p:nvPicPr>
        <p:blipFill>
          <a:blip r:embed="rId3"/>
          <a:stretch>
            <a:fillRect/>
          </a:stretch>
        </p:blipFill>
        <p:spPr>
          <a:xfrm>
            <a:off x="0" y="1742847"/>
            <a:ext cx="9144000" cy="1657806"/>
          </a:xfrm>
          <a:prstGeom prst="rect">
            <a:avLst/>
          </a:prstGeom>
        </p:spPr>
      </p:pic>
    </p:spTree>
    <p:extLst>
      <p:ext uri="{BB962C8B-B14F-4D97-AF65-F5344CB8AC3E}">
        <p14:creationId xmlns:p14="http://schemas.microsoft.com/office/powerpoint/2010/main" val="1914645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Data Understanding</a:t>
            </a:r>
            <a:endParaRPr lang="en-US" dirty="0">
              <a:solidFill>
                <a:srgbClr val="000000"/>
              </a:solidFill>
            </a:endParaRPr>
          </a:p>
        </p:txBody>
      </p:sp>
      <p:pic>
        <p:nvPicPr>
          <p:cNvPr id="75" name="صورة 74">
            <a:extLst>
              <a:ext uri="{FF2B5EF4-FFF2-40B4-BE49-F238E27FC236}">
                <a16:creationId xmlns:a16="http://schemas.microsoft.com/office/drawing/2014/main" id="{73EC2C5B-AF7F-F94E-A900-57B0BFB6B341}"/>
              </a:ext>
            </a:extLst>
          </p:cNvPr>
          <p:cNvPicPr>
            <a:picLocks noChangeAspect="1"/>
          </p:cNvPicPr>
          <p:nvPr/>
        </p:nvPicPr>
        <p:blipFill rotWithShape="1">
          <a:blip r:embed="rId3"/>
          <a:srcRect l="7456" t="39106" r="24502" b="22122"/>
          <a:stretch/>
        </p:blipFill>
        <p:spPr>
          <a:xfrm>
            <a:off x="661833" y="1786758"/>
            <a:ext cx="7820334" cy="2785242"/>
          </a:xfrm>
          <a:prstGeom prst="rect">
            <a:avLst/>
          </a:prstGeom>
        </p:spPr>
      </p:pic>
      <p:sp>
        <p:nvSpPr>
          <p:cNvPr id="76" name="مربع نص 75">
            <a:extLst>
              <a:ext uri="{FF2B5EF4-FFF2-40B4-BE49-F238E27FC236}">
                <a16:creationId xmlns:a16="http://schemas.microsoft.com/office/drawing/2014/main" id="{4496F41C-C36C-6645-A885-EA044B22E839}"/>
              </a:ext>
            </a:extLst>
          </p:cNvPr>
          <p:cNvSpPr txBox="1"/>
          <p:nvPr/>
        </p:nvSpPr>
        <p:spPr>
          <a:xfrm>
            <a:off x="2445454" y="1293406"/>
            <a:ext cx="4253087" cy="307777"/>
          </a:xfrm>
          <a:prstGeom prst="rect">
            <a:avLst/>
          </a:prstGeom>
          <a:noFill/>
        </p:spPr>
        <p:txBody>
          <a:bodyPr wrap="none" rtlCol="1">
            <a:spAutoFit/>
          </a:bodyPr>
          <a:lstStyle/>
          <a:p>
            <a:r>
              <a:rPr lang="en-US" dirty="0"/>
              <a:t>Data frame summarizes the image, path &amp; captions</a:t>
            </a:r>
            <a:endParaRPr lang="ar-SA"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txBox="1"/>
          <p:nvPr/>
        </p:nvSpPr>
        <p:spPr>
          <a:xfrm>
            <a:off x="628289" y="667506"/>
            <a:ext cx="2658762"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Fira Sans Extra Condensed"/>
                <a:ea typeface="Fira Sans Extra Condensed"/>
                <a:cs typeface="Fira Sans Extra Condensed"/>
                <a:sym typeface="Fira Sans Extra Condensed"/>
              </a:rPr>
              <a:t>Picture &amp; </a:t>
            </a:r>
            <a:r>
              <a:rPr lang="en" sz="2100" b="1" dirty="0" err="1">
                <a:latin typeface="Fira Sans Extra Condensed"/>
                <a:ea typeface="Fira Sans Extra Condensed"/>
                <a:cs typeface="Fira Sans Extra Condensed"/>
                <a:sym typeface="Fira Sans Extra Condensed"/>
              </a:rPr>
              <a:t>th</a:t>
            </a:r>
            <a:r>
              <a:rPr lang="en-US" sz="2100" b="1" dirty="0">
                <a:latin typeface="Fira Sans Extra Condensed"/>
                <a:ea typeface="Fira Sans Extra Condensed"/>
                <a:cs typeface="Fira Sans Extra Condensed"/>
                <a:sym typeface="Fira Sans Extra Condensed"/>
              </a:rPr>
              <a:t>ei</a:t>
            </a:r>
            <a:r>
              <a:rPr lang="en" sz="2100" b="1" dirty="0">
                <a:latin typeface="Fira Sans Extra Condensed"/>
                <a:ea typeface="Fira Sans Extra Condensed"/>
                <a:cs typeface="Fira Sans Extra Condensed"/>
                <a:sym typeface="Fira Sans Extra Condensed"/>
              </a:rPr>
              <a:t>r captions</a:t>
            </a:r>
            <a:endParaRPr sz="2100" b="1" dirty="0">
              <a:solidFill>
                <a:srgbClr val="00000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628289" y="1879893"/>
            <a:ext cx="2442492" cy="2211993"/>
            <a:chOff x="851113" y="2915825"/>
            <a:chExt cx="2133450" cy="1431550"/>
          </a:xfrm>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8"/>
          <p:cNvSpPr txBox="1">
            <a:spLocks noGrp="1"/>
          </p:cNvSpPr>
          <p:nvPr>
            <p:ph type="title"/>
          </p:nvPr>
        </p:nvSpPr>
        <p:spPr>
          <a:xfrm>
            <a:off x="466191" y="209535"/>
            <a:ext cx="8229600" cy="371400"/>
          </a:xfrm>
          <a:prstGeom prst="rect">
            <a:avLst/>
          </a:prstGeom>
        </p:spPr>
        <p:txBody>
          <a:bodyPr spcFirstLastPara="1" wrap="square" lIns="91425" tIns="91425" rIns="91425" bIns="91425" anchor="ctr" anchorCtr="0">
            <a:noAutofit/>
          </a:bodyPr>
          <a:lstStyle/>
          <a:p>
            <a:pPr lvl="0"/>
            <a:r>
              <a:rPr lang="en-US" dirty="0"/>
              <a:t>Data Understanding</a:t>
            </a:r>
            <a:endParaRPr lang="en-US" dirty="0">
              <a:solidFill>
                <a:srgbClr val="000000"/>
              </a:solidFill>
            </a:endParaRPr>
          </a:p>
        </p:txBody>
      </p:sp>
      <p:sp>
        <p:nvSpPr>
          <p:cNvPr id="413" name="Google Shape;413;p18"/>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63614" y="871847"/>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sp>
      <p:grpSp>
        <p:nvGrpSpPr>
          <p:cNvPr id="418" name="Google Shape;418;p18"/>
          <p:cNvGrpSpPr/>
          <p:nvPr/>
        </p:nvGrpSpPr>
        <p:grpSpPr>
          <a:xfrm>
            <a:off x="3969904" y="763664"/>
            <a:ext cx="4725887"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1161149"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8"/>
          <p:cNvGrpSpPr/>
          <p:nvPr/>
        </p:nvGrpSpPr>
        <p:grpSpPr>
          <a:xfrm>
            <a:off x="3659328" y="917282"/>
            <a:ext cx="4889895" cy="373268"/>
            <a:chOff x="3659328" y="917282"/>
            <a:chExt cx="4889895" cy="373268"/>
          </a:xfrm>
        </p:grpSpPr>
        <p:sp>
          <p:nvSpPr>
            <p:cNvPr id="422" name="Google Shape;422;p18"/>
            <p:cNvSpPr txBox="1"/>
            <p:nvPr/>
          </p:nvSpPr>
          <p:spPr>
            <a:xfrm>
              <a:off x="5210624" y="917282"/>
              <a:ext cx="3338599" cy="37326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A little girl in a pink dress going into a wooden cabin</a:t>
              </a:r>
              <a:endParaRPr dirty="0">
                <a:latin typeface="Roboto"/>
                <a:ea typeface="Roboto"/>
                <a:cs typeface="Roboto"/>
                <a:sym typeface="Roboto"/>
              </a:endParaRPr>
            </a:p>
          </p:txBody>
        </p:sp>
        <p:sp>
          <p:nvSpPr>
            <p:cNvPr id="423" name="Google Shape;423;p18"/>
            <p:cNvSpPr txBox="1"/>
            <p:nvPr/>
          </p:nvSpPr>
          <p:spPr>
            <a:xfrm>
              <a:off x="3659328" y="919872"/>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24" name="Google Shape;424;p18"/>
          <p:cNvSpPr/>
          <p:nvPr/>
        </p:nvSpPr>
        <p:spPr>
          <a:xfrm>
            <a:off x="2086646" y="1666058"/>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sp>
      <p:sp>
        <p:nvSpPr>
          <p:cNvPr id="425" name="Google Shape;425;p18"/>
          <p:cNvSpPr/>
          <p:nvPr/>
        </p:nvSpPr>
        <p:spPr>
          <a:xfrm>
            <a:off x="2348401" y="2488730"/>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sp>
      <p:grpSp>
        <p:nvGrpSpPr>
          <p:cNvPr id="426" name="Google Shape;426;p18"/>
          <p:cNvGrpSpPr/>
          <p:nvPr/>
        </p:nvGrpSpPr>
        <p:grpSpPr>
          <a:xfrm>
            <a:off x="3926919" y="2401981"/>
            <a:ext cx="4725887" cy="650100"/>
            <a:chOff x="3961063" y="3237875"/>
            <a:chExt cx="4725887"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1204134"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Risk assessment</a:t>
            </a:r>
            <a:endParaRPr sz="1800" b="1">
              <a:solidFill>
                <a:schemeClr val="lt1"/>
              </a:solidFill>
              <a:latin typeface="Fira Sans Extra Condensed"/>
              <a:ea typeface="Fira Sans Extra Condensed"/>
              <a:cs typeface="Fira Sans Extra Condensed"/>
              <a:sym typeface="Fira Sans Extra Condensed"/>
            </a:endParaRPr>
          </a:p>
        </p:txBody>
      </p:sp>
      <p:grpSp>
        <p:nvGrpSpPr>
          <p:cNvPr id="432" name="Google Shape;432;p18"/>
          <p:cNvGrpSpPr/>
          <p:nvPr/>
        </p:nvGrpSpPr>
        <p:grpSpPr>
          <a:xfrm>
            <a:off x="3960912" y="1560108"/>
            <a:ext cx="4725887"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1170141"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8"/>
          <p:cNvGrpSpPr/>
          <p:nvPr/>
        </p:nvGrpSpPr>
        <p:grpSpPr>
          <a:xfrm>
            <a:off x="3687544" y="1715929"/>
            <a:ext cx="4742349" cy="337879"/>
            <a:chOff x="3687544" y="1715929"/>
            <a:chExt cx="4742349" cy="337879"/>
          </a:xfrm>
        </p:grpSpPr>
        <p:sp>
          <p:nvSpPr>
            <p:cNvPr id="436" name="Google Shape;436;p18"/>
            <p:cNvSpPr txBox="1"/>
            <p:nvPr/>
          </p:nvSpPr>
          <p:spPr>
            <a:xfrm>
              <a:off x="5210624" y="1715929"/>
              <a:ext cx="3219269"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A little girl climbing the stairs to her playhouse</a:t>
              </a:r>
              <a:endParaRPr dirty="0">
                <a:latin typeface="Roboto"/>
                <a:ea typeface="Roboto"/>
                <a:cs typeface="Roboto"/>
                <a:sym typeface="Roboto"/>
              </a:endParaRPr>
            </a:p>
          </p:txBody>
        </p:sp>
        <p:sp>
          <p:nvSpPr>
            <p:cNvPr id="437" name="Google Shape;437;p18"/>
            <p:cNvSpPr txBox="1"/>
            <p:nvPr/>
          </p:nvSpPr>
          <p:spPr>
            <a:xfrm>
              <a:off x="3687544" y="1722008"/>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2</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38" name="Google Shape;438;p18"/>
          <p:cNvSpPr/>
          <p:nvPr/>
        </p:nvSpPr>
        <p:spPr>
          <a:xfrm rot="21359343">
            <a:off x="2065931" y="2646619"/>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grpSp>
        <p:nvGrpSpPr>
          <p:cNvPr id="439" name="Google Shape;439;p18"/>
          <p:cNvGrpSpPr/>
          <p:nvPr/>
        </p:nvGrpSpPr>
        <p:grpSpPr>
          <a:xfrm>
            <a:off x="3912487" y="3184189"/>
            <a:ext cx="4740182" cy="650100"/>
            <a:chOff x="3961063" y="4241025"/>
            <a:chExt cx="4740182" cy="650100"/>
          </a:xfrm>
        </p:grpSpPr>
        <p:sp>
          <p:nvSpPr>
            <p:cNvPr id="440" name="Google Shape;440;p18"/>
            <p:cNvSpPr/>
            <p:nvPr/>
          </p:nvSpPr>
          <p:spPr>
            <a:xfrm>
              <a:off x="5024445"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8"/>
            <p:cNvSpPr/>
            <p:nvPr/>
          </p:nvSpPr>
          <p:spPr>
            <a:xfrm>
              <a:off x="3961063" y="4333875"/>
              <a:ext cx="1218566"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8"/>
          <p:cNvGrpSpPr/>
          <p:nvPr/>
        </p:nvGrpSpPr>
        <p:grpSpPr>
          <a:xfrm>
            <a:off x="3659328" y="2541890"/>
            <a:ext cx="4758587" cy="365921"/>
            <a:chOff x="3659328" y="2541890"/>
            <a:chExt cx="4758587" cy="365921"/>
          </a:xfrm>
        </p:grpSpPr>
        <p:sp>
          <p:nvSpPr>
            <p:cNvPr id="443" name="Google Shape;443;p18"/>
            <p:cNvSpPr txBox="1"/>
            <p:nvPr/>
          </p:nvSpPr>
          <p:spPr>
            <a:xfrm>
              <a:off x="5210624" y="2541890"/>
              <a:ext cx="3207291" cy="331800"/>
            </a:xfrm>
            <a:prstGeom prst="rect">
              <a:avLst/>
            </a:prstGeom>
            <a:noFill/>
            <a:ln>
              <a:noFill/>
            </a:ln>
          </p:spPr>
          <p:txBody>
            <a:bodyPr spcFirstLastPara="1" wrap="square" lIns="91425" tIns="91425" rIns="91425" bIns="91425" anchor="ctr" anchorCtr="0">
              <a:noAutofit/>
            </a:bodyPr>
            <a:lstStyle/>
            <a:p>
              <a:pPr lvl="0"/>
              <a:r>
                <a:rPr lang="en-US" dirty="0">
                  <a:latin typeface="Roboto"/>
                  <a:ea typeface="Roboto"/>
                  <a:cs typeface="Roboto"/>
                  <a:sym typeface="Roboto"/>
                </a:rPr>
                <a:t>A little girl climbing into a wooden playhouse</a:t>
              </a:r>
            </a:p>
          </p:txBody>
        </p:sp>
        <p:sp>
          <p:nvSpPr>
            <p:cNvPr id="444" name="Google Shape;444;p18"/>
            <p:cNvSpPr txBox="1"/>
            <p:nvPr/>
          </p:nvSpPr>
          <p:spPr>
            <a:xfrm>
              <a:off x="3659328" y="2576011"/>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3</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3" name="صورة 2">
            <a:extLst>
              <a:ext uri="{FF2B5EF4-FFF2-40B4-BE49-F238E27FC236}">
                <a16:creationId xmlns:a16="http://schemas.microsoft.com/office/drawing/2014/main" id="{08213734-900A-8946-87C3-12E70C83C9B6}"/>
              </a:ext>
            </a:extLst>
          </p:cNvPr>
          <p:cNvPicPr>
            <a:picLocks noChangeAspect="1"/>
          </p:cNvPicPr>
          <p:nvPr/>
        </p:nvPicPr>
        <p:blipFill>
          <a:blip r:embed="rId3"/>
          <a:stretch>
            <a:fillRect/>
          </a:stretch>
        </p:blipFill>
        <p:spPr>
          <a:xfrm>
            <a:off x="866178" y="2050451"/>
            <a:ext cx="1869421" cy="1869421"/>
          </a:xfrm>
          <a:prstGeom prst="rect">
            <a:avLst/>
          </a:prstGeom>
        </p:spPr>
      </p:pic>
      <p:sp>
        <p:nvSpPr>
          <p:cNvPr id="93" name="Google Shape;438;p18">
            <a:extLst>
              <a:ext uri="{FF2B5EF4-FFF2-40B4-BE49-F238E27FC236}">
                <a16:creationId xmlns:a16="http://schemas.microsoft.com/office/drawing/2014/main" id="{DAF9A915-FD75-124E-969E-0FB2E9BC75BD}"/>
              </a:ext>
            </a:extLst>
          </p:cNvPr>
          <p:cNvSpPr/>
          <p:nvPr/>
        </p:nvSpPr>
        <p:spPr>
          <a:xfrm rot="892052">
            <a:off x="2138872" y="3098289"/>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grpSp>
        <p:nvGrpSpPr>
          <p:cNvPr id="97" name="Google Shape;418;p18">
            <a:extLst>
              <a:ext uri="{FF2B5EF4-FFF2-40B4-BE49-F238E27FC236}">
                <a16:creationId xmlns:a16="http://schemas.microsoft.com/office/drawing/2014/main" id="{6C305AB3-1FD5-F340-AE52-B2569E1B33CF}"/>
              </a:ext>
            </a:extLst>
          </p:cNvPr>
          <p:cNvGrpSpPr/>
          <p:nvPr/>
        </p:nvGrpSpPr>
        <p:grpSpPr>
          <a:xfrm>
            <a:off x="3969904" y="3995295"/>
            <a:ext cx="4725887" cy="650100"/>
            <a:chOff x="3961063" y="1231575"/>
            <a:chExt cx="4725887" cy="650100"/>
          </a:xfrm>
        </p:grpSpPr>
        <p:sp>
          <p:nvSpPr>
            <p:cNvPr id="98" name="Google Shape;419;p18">
              <a:extLst>
                <a:ext uri="{FF2B5EF4-FFF2-40B4-BE49-F238E27FC236}">
                  <a16:creationId xmlns:a16="http://schemas.microsoft.com/office/drawing/2014/main" id="{A1E22089-D509-8E4B-B41F-F8AA5365835B}"/>
                </a:ext>
              </a:extLst>
            </p:cNvPr>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0;p18">
              <a:extLst>
                <a:ext uri="{FF2B5EF4-FFF2-40B4-BE49-F238E27FC236}">
                  <a16:creationId xmlns:a16="http://schemas.microsoft.com/office/drawing/2014/main" id="{33134B4D-9510-4147-9D0B-0D67EAD4F1C6}"/>
                </a:ext>
              </a:extLst>
            </p:cNvPr>
            <p:cNvSpPr/>
            <p:nvPr/>
          </p:nvSpPr>
          <p:spPr>
            <a:xfrm>
              <a:off x="3961063" y="1324425"/>
              <a:ext cx="1161149"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444;p18">
            <a:extLst>
              <a:ext uri="{FF2B5EF4-FFF2-40B4-BE49-F238E27FC236}">
                <a16:creationId xmlns:a16="http://schemas.microsoft.com/office/drawing/2014/main" id="{C167125B-7851-8145-BDB5-A553A226D4BD}"/>
              </a:ext>
            </a:extLst>
          </p:cNvPr>
          <p:cNvSpPr txBox="1"/>
          <p:nvPr/>
        </p:nvSpPr>
        <p:spPr>
          <a:xfrm>
            <a:off x="3663967" y="3341398"/>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01" name="Google Shape;444;p18">
            <a:extLst>
              <a:ext uri="{FF2B5EF4-FFF2-40B4-BE49-F238E27FC236}">
                <a16:creationId xmlns:a16="http://schemas.microsoft.com/office/drawing/2014/main" id="{2AFB4828-7DC6-AE4B-90EC-120FFCEB7E42}"/>
              </a:ext>
            </a:extLst>
          </p:cNvPr>
          <p:cNvSpPr txBox="1"/>
          <p:nvPr/>
        </p:nvSpPr>
        <p:spPr>
          <a:xfrm>
            <a:off x="3678719" y="4157431"/>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5</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02" name="Google Shape;430;p18">
            <a:extLst>
              <a:ext uri="{FF2B5EF4-FFF2-40B4-BE49-F238E27FC236}">
                <a16:creationId xmlns:a16="http://schemas.microsoft.com/office/drawing/2014/main" id="{C07751E9-22B8-9D41-B4BA-AB2787D5EFCC}"/>
              </a:ext>
            </a:extLst>
          </p:cNvPr>
          <p:cNvSpPr txBox="1"/>
          <p:nvPr/>
        </p:nvSpPr>
        <p:spPr>
          <a:xfrm>
            <a:off x="5210624" y="4134504"/>
            <a:ext cx="3442045" cy="40230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A child in a pink dress is climbing up a set of stairs in an entry way</a:t>
            </a:r>
            <a:endParaRPr dirty="0">
              <a:latin typeface="Roboto"/>
              <a:ea typeface="Roboto"/>
              <a:cs typeface="Roboto"/>
              <a:sym typeface="Roboto"/>
            </a:endParaRPr>
          </a:p>
        </p:txBody>
      </p:sp>
      <p:sp>
        <p:nvSpPr>
          <p:cNvPr id="103" name="Google Shape;430;p18">
            <a:extLst>
              <a:ext uri="{FF2B5EF4-FFF2-40B4-BE49-F238E27FC236}">
                <a16:creationId xmlns:a16="http://schemas.microsoft.com/office/drawing/2014/main" id="{FE968FC9-3312-D34B-88C2-A578AB184DE4}"/>
              </a:ext>
            </a:extLst>
          </p:cNvPr>
          <p:cNvSpPr txBox="1"/>
          <p:nvPr/>
        </p:nvSpPr>
        <p:spPr>
          <a:xfrm>
            <a:off x="5212669" y="3313332"/>
            <a:ext cx="3205246"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A girl going into a wooden building</a:t>
            </a:r>
            <a:endParaRPr dirty="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Top 30 occurring words in the captions</a:t>
            </a:r>
            <a:endParaRPr lang="en-US" dirty="0">
              <a:solidFill>
                <a:srgbClr val="000000"/>
              </a:solidFill>
            </a:endParaRPr>
          </a:p>
        </p:txBody>
      </p:sp>
      <p:pic>
        <p:nvPicPr>
          <p:cNvPr id="73" name="صورة 72">
            <a:extLst>
              <a:ext uri="{FF2B5EF4-FFF2-40B4-BE49-F238E27FC236}">
                <a16:creationId xmlns:a16="http://schemas.microsoft.com/office/drawing/2014/main" id="{5E55DD72-563B-1547-81B5-5395C9B5B08A}"/>
              </a:ext>
            </a:extLst>
          </p:cNvPr>
          <p:cNvPicPr>
            <a:picLocks noChangeAspect="1"/>
          </p:cNvPicPr>
          <p:nvPr/>
        </p:nvPicPr>
        <p:blipFill>
          <a:blip r:embed="rId3"/>
          <a:stretch>
            <a:fillRect/>
          </a:stretch>
        </p:blipFill>
        <p:spPr>
          <a:xfrm>
            <a:off x="457200" y="943261"/>
            <a:ext cx="5971954" cy="3788764"/>
          </a:xfrm>
          <a:prstGeom prst="rect">
            <a:avLst/>
          </a:prstGeom>
        </p:spPr>
      </p:pic>
      <p:pic>
        <p:nvPicPr>
          <p:cNvPr id="5" name="صورة 4" descr="صورة تحتوي على منضدة&#10;&#10;تم إنشاء الوصف تلقائياً">
            <a:extLst>
              <a:ext uri="{FF2B5EF4-FFF2-40B4-BE49-F238E27FC236}">
                <a16:creationId xmlns:a16="http://schemas.microsoft.com/office/drawing/2014/main" id="{3CAA31B9-A2CE-634E-9FB8-06C46E8BC00A}"/>
              </a:ext>
            </a:extLst>
          </p:cNvPr>
          <p:cNvPicPr>
            <a:picLocks noChangeAspect="1"/>
          </p:cNvPicPr>
          <p:nvPr/>
        </p:nvPicPr>
        <p:blipFill>
          <a:blip r:embed="rId4"/>
          <a:stretch>
            <a:fillRect/>
          </a:stretch>
        </p:blipFill>
        <p:spPr>
          <a:xfrm>
            <a:off x="6998889" y="1904193"/>
            <a:ext cx="1536700" cy="1866900"/>
          </a:xfrm>
          <a:prstGeom prst="rect">
            <a:avLst/>
          </a:prstGeom>
        </p:spPr>
      </p:pic>
      <p:sp>
        <p:nvSpPr>
          <p:cNvPr id="2" name="مربع نص 1">
            <a:extLst>
              <a:ext uri="{FF2B5EF4-FFF2-40B4-BE49-F238E27FC236}">
                <a16:creationId xmlns:a16="http://schemas.microsoft.com/office/drawing/2014/main" id="{F202F3C2-ABA9-CB4C-B12F-2DAF8DA77616}"/>
              </a:ext>
            </a:extLst>
          </p:cNvPr>
          <p:cNvSpPr txBox="1"/>
          <p:nvPr/>
        </p:nvSpPr>
        <p:spPr>
          <a:xfrm>
            <a:off x="6591276" y="1484027"/>
            <a:ext cx="2351926" cy="307777"/>
          </a:xfrm>
          <a:prstGeom prst="rect">
            <a:avLst/>
          </a:prstGeom>
          <a:noFill/>
        </p:spPr>
        <p:txBody>
          <a:bodyPr wrap="none" rtlCol="1">
            <a:spAutoFit/>
          </a:bodyPr>
          <a:lstStyle/>
          <a:p>
            <a:r>
              <a:rPr lang="en-US" dirty="0"/>
              <a:t>the counter for the captions</a:t>
            </a:r>
            <a:endParaRPr lang="ar-SA" dirty="0"/>
          </a:p>
        </p:txBody>
      </p:sp>
    </p:spTree>
    <p:extLst>
      <p:ext uri="{BB962C8B-B14F-4D97-AF65-F5344CB8AC3E}">
        <p14:creationId xmlns:p14="http://schemas.microsoft.com/office/powerpoint/2010/main" val="351016793"/>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TotalTime>
  <Words>478</Words>
  <Application>Microsoft Macintosh PowerPoint</Application>
  <PresentationFormat>عرض على الشاشة (16:9)</PresentationFormat>
  <Paragraphs>105</Paragraphs>
  <Slides>17</Slides>
  <Notes>17</Notes>
  <HiddenSlides>0</HiddenSlides>
  <MMClips>2</MMClips>
  <ScaleCrop>false</ScaleCrop>
  <HeadingPairs>
    <vt:vector size="6" baseType="variant">
      <vt:variant>
        <vt:lpstr>الخطوط المستخدمة</vt:lpstr>
      </vt:variant>
      <vt:variant>
        <vt:i4>6</vt:i4>
      </vt:variant>
      <vt:variant>
        <vt:lpstr>نسق</vt:lpstr>
      </vt:variant>
      <vt:variant>
        <vt:i4>2</vt:i4>
      </vt:variant>
      <vt:variant>
        <vt:lpstr>عناوين الشرائح</vt:lpstr>
      </vt:variant>
      <vt:variant>
        <vt:i4>17</vt:i4>
      </vt:variant>
    </vt:vector>
  </HeadingPairs>
  <TitlesOfParts>
    <vt:vector size="25" baseType="lpstr">
      <vt:lpstr>Fira Sans Extra Condensed</vt:lpstr>
      <vt:lpstr>Proxima Nova</vt:lpstr>
      <vt:lpstr>Roboto</vt:lpstr>
      <vt:lpstr>Arial</vt:lpstr>
      <vt:lpstr>Proxima Nova Semibold</vt:lpstr>
      <vt:lpstr>Fira Sans Extra Condensed SemiBold</vt:lpstr>
      <vt:lpstr>Machine Learning Infographics by Slidesgo</vt:lpstr>
      <vt:lpstr>Slidesgo Final Pages</vt:lpstr>
      <vt:lpstr>Eye For Blind</vt:lpstr>
      <vt:lpstr>Eye For Blind</vt:lpstr>
      <vt:lpstr>Tools</vt:lpstr>
      <vt:lpstr>Work flow</vt:lpstr>
      <vt:lpstr>Dataset</vt:lpstr>
      <vt:lpstr>Data Understanding</vt:lpstr>
      <vt:lpstr>Data Understanding</vt:lpstr>
      <vt:lpstr>Data Understanding</vt:lpstr>
      <vt:lpstr>Top 30 occurring words in the captions</vt:lpstr>
      <vt:lpstr>Pre-Processing </vt:lpstr>
      <vt:lpstr>train &amp; test split</vt:lpstr>
      <vt:lpstr>feature extraction (Model summary)</vt:lpstr>
      <vt:lpstr>Model Building </vt:lpstr>
      <vt:lpstr>Model training &amp; optimization</vt:lpstr>
      <vt:lpstr>Model Evaluation</vt:lpstr>
      <vt:lpstr>Caption to Audio generation</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For Blind</dc:title>
  <cp:lastModifiedBy>شيماء مسفر عبدالرحمن الزهراني</cp:lastModifiedBy>
  <cp:revision>11</cp:revision>
  <dcterms:modified xsi:type="dcterms:W3CDTF">2022-01-20T11:10:39Z</dcterms:modified>
</cp:coreProperties>
</file>